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393" r:id="rId2"/>
    <p:sldId id="1396" r:id="rId3"/>
    <p:sldId id="1394" r:id="rId4"/>
    <p:sldId id="1397" r:id="rId5"/>
    <p:sldId id="1488" r:id="rId6"/>
    <p:sldId id="1398" r:id="rId7"/>
    <p:sldId id="1399" r:id="rId8"/>
    <p:sldId id="1514" r:id="rId9"/>
    <p:sldId id="1515" r:id="rId10"/>
    <p:sldId id="1516" r:id="rId11"/>
    <p:sldId id="1517" r:id="rId12"/>
    <p:sldId id="1400" r:id="rId13"/>
    <p:sldId id="1402" r:id="rId14"/>
    <p:sldId id="1434" r:id="rId15"/>
    <p:sldId id="1403" r:id="rId16"/>
    <p:sldId id="1433" r:id="rId17"/>
    <p:sldId id="1453" r:id="rId18"/>
    <p:sldId id="1454" r:id="rId19"/>
    <p:sldId id="1457" r:id="rId20"/>
    <p:sldId id="1455" r:id="rId21"/>
    <p:sldId id="1456" r:id="rId22"/>
    <p:sldId id="1501" r:id="rId23"/>
    <p:sldId id="1458" r:id="rId24"/>
    <p:sldId id="1460" r:id="rId25"/>
    <p:sldId id="1462" r:id="rId26"/>
    <p:sldId id="1482" r:id="rId27"/>
    <p:sldId id="1483" r:id="rId28"/>
    <p:sldId id="1485" r:id="rId29"/>
    <p:sldId id="1492" r:id="rId30"/>
    <p:sldId id="1493" r:id="rId31"/>
    <p:sldId id="1459" r:id="rId32"/>
    <p:sldId id="1502" r:id="rId33"/>
    <p:sldId id="1503" r:id="rId34"/>
    <p:sldId id="1504" r:id="rId35"/>
    <p:sldId id="1505" r:id="rId36"/>
    <p:sldId id="1506" r:id="rId37"/>
    <p:sldId id="1507" r:id="rId38"/>
    <p:sldId id="1508" r:id="rId39"/>
    <p:sldId id="1509" r:id="rId40"/>
    <p:sldId id="1510" r:id="rId41"/>
    <p:sldId id="1511" r:id="rId42"/>
    <p:sldId id="1512" r:id="rId43"/>
    <p:sldId id="1428" r:id="rId44"/>
    <p:sldId id="1491" r:id="rId45"/>
    <p:sldId id="1494" r:id="rId46"/>
    <p:sldId id="1495" r:id="rId47"/>
    <p:sldId id="1496" r:id="rId48"/>
    <p:sldId id="1497" r:id="rId49"/>
    <p:sldId id="1498" r:id="rId50"/>
    <p:sldId id="1499" r:id="rId51"/>
    <p:sldId id="1452" r:id="rId52"/>
    <p:sldId id="1479" r:id="rId53"/>
    <p:sldId id="1500" r:id="rId54"/>
    <p:sldId id="1478" r:id="rId55"/>
    <p:sldId id="1480" r:id="rId56"/>
    <p:sldId id="1475" r:id="rId57"/>
    <p:sldId id="1476" r:id="rId58"/>
    <p:sldId id="1481" r:id="rId59"/>
    <p:sldId id="1413" r:id="rId60"/>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60093"/>
    <a:srgbClr val="FFFF99"/>
    <a:srgbClr val="008000"/>
    <a:srgbClr val="A7F5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9" autoAdjust="0"/>
    <p:restoredTop sz="91191" autoAdjust="0"/>
  </p:normalViewPr>
  <p:slideViewPr>
    <p:cSldViewPr snapToGrid="0">
      <p:cViewPr>
        <p:scale>
          <a:sx n="94" d="100"/>
          <a:sy n="94" d="100"/>
        </p:scale>
        <p:origin x="-1712"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36" d="100"/>
        <a:sy n="236"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pero\Desktop\Statistics.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[Statistics.csv]figure 1!PivotTable1</c:name>
    <c:fmtId val="-1"/>
  </c:pivotSource>
  <c:chart>
    <c:autoTitleDeleted val="0"/>
    <c:pivotFmts>
      <c:pivotFmt>
        <c:idx val="0"/>
        <c:spPr>
          <a:solidFill>
            <a:schemeClr val="accent1"/>
          </a:solidFill>
          <a:ln>
            <a:noFill/>
          </a:ln>
          <a:effectLst/>
        </c:spPr>
        <c:marker>
          <c:symbol val="none"/>
        </c:marker>
      </c:pivotFmt>
      <c:pivotFmt>
        <c:idx val="1"/>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'figure 1'!$B$4:$B$5</c:f>
              <c:strCache>
                <c:ptCount val="1"/>
                <c:pt idx="0">
                  <c:v>Inclusiveness Target Country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1'!$A$6:$A$35</c:f>
              <c:strCache>
                <c:ptCount val="29"/>
                <c:pt idx="0">
                  <c:v>AT</c:v>
                </c:pt>
                <c:pt idx="1">
                  <c:v>BE</c:v>
                </c:pt>
                <c:pt idx="2">
                  <c:v>BG</c:v>
                </c:pt>
                <c:pt idx="3">
                  <c:v>CH</c:v>
                </c:pt>
                <c:pt idx="4">
                  <c:v>CY</c:v>
                </c:pt>
                <c:pt idx="5">
                  <c:v>CZ</c:v>
                </c:pt>
                <c:pt idx="6">
                  <c:v>DE</c:v>
                </c:pt>
                <c:pt idx="7">
                  <c:v>DK</c:v>
                </c:pt>
                <c:pt idx="8">
                  <c:v>EL</c:v>
                </c:pt>
                <c:pt idx="9">
                  <c:v>ES</c:v>
                </c:pt>
                <c:pt idx="10">
                  <c:v>FI</c:v>
                </c:pt>
                <c:pt idx="11">
                  <c:v>FR</c:v>
                </c:pt>
                <c:pt idx="12">
                  <c:v>HR</c:v>
                </c:pt>
                <c:pt idx="13">
                  <c:v>IE</c:v>
                </c:pt>
                <c:pt idx="14">
                  <c:v>IL</c:v>
                </c:pt>
                <c:pt idx="15">
                  <c:v>IT</c:v>
                </c:pt>
                <c:pt idx="16">
                  <c:v>LT</c:v>
                </c:pt>
                <c:pt idx="17">
                  <c:v>LV</c:v>
                </c:pt>
                <c:pt idx="18">
                  <c:v>MT</c:v>
                </c:pt>
                <c:pt idx="19">
                  <c:v>NL</c:v>
                </c:pt>
                <c:pt idx="20">
                  <c:v>NO</c:v>
                </c:pt>
                <c:pt idx="21">
                  <c:v>PL</c:v>
                </c:pt>
                <c:pt idx="22">
                  <c:v>PT</c:v>
                </c:pt>
                <c:pt idx="23">
                  <c:v>RO</c:v>
                </c:pt>
                <c:pt idx="24">
                  <c:v>RS</c:v>
                </c:pt>
                <c:pt idx="25">
                  <c:v>SE</c:v>
                </c:pt>
                <c:pt idx="26">
                  <c:v>SI</c:v>
                </c:pt>
                <c:pt idx="27">
                  <c:v>TR</c:v>
                </c:pt>
                <c:pt idx="28">
                  <c:v>UK</c:v>
                </c:pt>
              </c:strCache>
            </c:strRef>
          </c:cat>
          <c:val>
            <c:numRef>
              <c:f>'figure 1'!$B$6:$B$35</c:f>
              <c:numCache>
                <c:formatCode>General</c:formatCode>
                <c:ptCount val="29"/>
                <c:pt idx="2">
                  <c:v>1.0</c:v>
                </c:pt>
                <c:pt idx="4">
                  <c:v>2.0</c:v>
                </c:pt>
                <c:pt idx="5">
                  <c:v>7.0</c:v>
                </c:pt>
                <c:pt idx="12">
                  <c:v>1.0</c:v>
                </c:pt>
                <c:pt idx="16">
                  <c:v>1.0</c:v>
                </c:pt>
                <c:pt idx="17">
                  <c:v>1.0</c:v>
                </c:pt>
                <c:pt idx="18">
                  <c:v>1.0</c:v>
                </c:pt>
                <c:pt idx="21">
                  <c:v>2.0</c:v>
                </c:pt>
                <c:pt idx="22">
                  <c:v>8.0</c:v>
                </c:pt>
                <c:pt idx="23">
                  <c:v>1.0</c:v>
                </c:pt>
                <c:pt idx="24">
                  <c:v>1.0</c:v>
                </c:pt>
                <c:pt idx="26">
                  <c:v>3.0</c:v>
                </c:pt>
                <c:pt idx="27">
                  <c:v>4.0</c:v>
                </c:pt>
              </c:numCache>
            </c:numRef>
          </c:val>
        </c:ser>
        <c:ser>
          <c:idx val="1"/>
          <c:order val="1"/>
          <c:tx>
            <c:strRef>
              <c:f>'figure 1'!$C$4:$C$5</c:f>
              <c:strCache>
                <c:ptCount val="1"/>
                <c:pt idx="0">
                  <c:v>Non inclusiveness Target Country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1'!$A$6:$A$35</c:f>
              <c:strCache>
                <c:ptCount val="29"/>
                <c:pt idx="0">
                  <c:v>AT</c:v>
                </c:pt>
                <c:pt idx="1">
                  <c:v>BE</c:v>
                </c:pt>
                <c:pt idx="2">
                  <c:v>BG</c:v>
                </c:pt>
                <c:pt idx="3">
                  <c:v>CH</c:v>
                </c:pt>
                <c:pt idx="4">
                  <c:v>CY</c:v>
                </c:pt>
                <c:pt idx="5">
                  <c:v>CZ</c:v>
                </c:pt>
                <c:pt idx="6">
                  <c:v>DE</c:v>
                </c:pt>
                <c:pt idx="7">
                  <c:v>DK</c:v>
                </c:pt>
                <c:pt idx="8">
                  <c:v>EL</c:v>
                </c:pt>
                <c:pt idx="9">
                  <c:v>ES</c:v>
                </c:pt>
                <c:pt idx="10">
                  <c:v>FI</c:v>
                </c:pt>
                <c:pt idx="11">
                  <c:v>FR</c:v>
                </c:pt>
                <c:pt idx="12">
                  <c:v>HR</c:v>
                </c:pt>
                <c:pt idx="13">
                  <c:v>IE</c:v>
                </c:pt>
                <c:pt idx="14">
                  <c:v>IL</c:v>
                </c:pt>
                <c:pt idx="15">
                  <c:v>IT</c:v>
                </c:pt>
                <c:pt idx="16">
                  <c:v>LT</c:v>
                </c:pt>
                <c:pt idx="17">
                  <c:v>LV</c:v>
                </c:pt>
                <c:pt idx="18">
                  <c:v>MT</c:v>
                </c:pt>
                <c:pt idx="19">
                  <c:v>NL</c:v>
                </c:pt>
                <c:pt idx="20">
                  <c:v>NO</c:v>
                </c:pt>
                <c:pt idx="21">
                  <c:v>PL</c:v>
                </c:pt>
                <c:pt idx="22">
                  <c:v>PT</c:v>
                </c:pt>
                <c:pt idx="23">
                  <c:v>RO</c:v>
                </c:pt>
                <c:pt idx="24">
                  <c:v>RS</c:v>
                </c:pt>
                <c:pt idx="25">
                  <c:v>SE</c:v>
                </c:pt>
                <c:pt idx="26">
                  <c:v>SI</c:v>
                </c:pt>
                <c:pt idx="27">
                  <c:v>TR</c:v>
                </c:pt>
                <c:pt idx="28">
                  <c:v>UK</c:v>
                </c:pt>
              </c:strCache>
            </c:strRef>
          </c:cat>
          <c:val>
            <c:numRef>
              <c:f>'figure 1'!$C$6:$C$35</c:f>
              <c:numCache>
                <c:formatCode>General</c:formatCode>
                <c:ptCount val="29"/>
                <c:pt idx="0">
                  <c:v>9.0</c:v>
                </c:pt>
                <c:pt idx="1">
                  <c:v>9.0</c:v>
                </c:pt>
                <c:pt idx="3">
                  <c:v>10.0</c:v>
                </c:pt>
                <c:pt idx="6">
                  <c:v>26.0</c:v>
                </c:pt>
                <c:pt idx="7">
                  <c:v>1.0</c:v>
                </c:pt>
                <c:pt idx="8">
                  <c:v>7.0</c:v>
                </c:pt>
                <c:pt idx="9">
                  <c:v>32.0</c:v>
                </c:pt>
                <c:pt idx="10">
                  <c:v>5.0</c:v>
                </c:pt>
                <c:pt idx="11">
                  <c:v>10.0</c:v>
                </c:pt>
                <c:pt idx="13">
                  <c:v>15.0</c:v>
                </c:pt>
                <c:pt idx="14">
                  <c:v>2.0</c:v>
                </c:pt>
                <c:pt idx="15">
                  <c:v>38.0</c:v>
                </c:pt>
                <c:pt idx="19">
                  <c:v>20.0</c:v>
                </c:pt>
                <c:pt idx="20">
                  <c:v>6.0</c:v>
                </c:pt>
                <c:pt idx="25">
                  <c:v>3.0</c:v>
                </c:pt>
                <c:pt idx="28">
                  <c:v>34.0</c:v>
                </c:pt>
              </c:numCache>
            </c:numRef>
          </c:val>
        </c:ser>
        <c:dLbls>
          <c:showLegendKey val="0"/>
          <c:showVal val="0"/>
          <c:showCatName val="0"/>
          <c:showSerName val="0"/>
          <c:showPercent val="0"/>
          <c:showBubbleSize val="0"/>
        </c:dLbls>
        <c:gapWidth val="150"/>
        <c:axId val="-2144360360"/>
        <c:axId val="-2146325336"/>
      </c:barChart>
      <c:catAx>
        <c:axId val="-214436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325336"/>
        <c:crosses val="autoZero"/>
        <c:auto val="1"/>
        <c:lblAlgn val="ctr"/>
        <c:lblOffset val="100"/>
        <c:noMultiLvlLbl val="0"/>
      </c:catAx>
      <c:valAx>
        <c:axId val="-2146325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submitted proposals</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360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GB"/>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GB"/>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B7CF1E0-72BC-4934-A863-0445ED4E1AF8}" type="slidenum">
              <a:rPr lang="en-GB"/>
              <a:pPr>
                <a:defRPr/>
              </a:pPr>
              <a:t>‹#›</a:t>
            </a:fld>
            <a:endParaRPr lang="en-GB"/>
          </a:p>
        </p:txBody>
      </p:sp>
    </p:spTree>
    <p:extLst>
      <p:ext uri="{BB962C8B-B14F-4D97-AF65-F5344CB8AC3E}">
        <p14:creationId xmlns:p14="http://schemas.microsoft.com/office/powerpoint/2010/main" val="1968837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10</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11</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12</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14</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15</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16</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17</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18</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19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20</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21</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22</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24</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25</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26</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27</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28</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29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30</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31</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32</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34</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35</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36</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37</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38</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39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40</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41</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42</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44</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45</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46</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47</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48</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49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5</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50</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034F523-42CB-44DA-8EBD-C1C238675EA4}" type="slidenum">
              <a:rPr lang="tr-TR" smtClean="0"/>
              <a:pPr/>
              <a:t>52</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034F523-42CB-44DA-8EBD-C1C238675EA4}" type="slidenum">
              <a:rPr lang="tr-TR" smtClean="0"/>
              <a:pPr/>
              <a:t>54</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034F523-42CB-44DA-8EBD-C1C238675EA4}" type="slidenum">
              <a:rPr lang="tr-TR" smtClean="0"/>
              <a:pPr/>
              <a:t>55</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034F523-42CB-44DA-8EBD-C1C238675EA4}" type="slidenum">
              <a:rPr lang="tr-TR" smtClean="0"/>
              <a:pPr/>
              <a:t>56</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59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6</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7</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8</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E307-0CFF-4195-B5AD-847C84F466F4}" type="slidenum">
              <a:rPr lang="tr-TR"/>
              <a:pPr/>
              <a:t>9</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AB8861-0025-420B-B2B5-10CA43853F2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F53E5E-6B0F-4C51-BCD9-FB95F8DBD07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287896-18A0-4472-8D02-8D7A9C9825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6FF5EB-FCA9-4CBB-A4A6-837C3C89CCB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71CF5F-099F-455D-BF66-8F87D5E28D2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88D379-944E-49BA-88EA-EAB26C1BD4A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D21A533-03C0-4902-9259-10F9339A5AE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B98BA62-E89C-4F6E-848E-8749B0AB4F8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E83685F-3DAF-41A4-9651-DB61514AA48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3AEC90-22C3-414D-B7CD-B7EE09501EA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93E543-FB2D-4DAE-8ACB-3C4771C1218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63CBA7C-AD9A-4079-AA9A-7E3F3F527F5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mailto:mersoz@selcuk.edu.tr" TargetMode="External"/><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1" Type="http://schemas.openxmlformats.org/officeDocument/2006/relationships/image" Target="../media/image41.jpeg"/><Relationship Id="rId12" Type="http://schemas.openxmlformats.org/officeDocument/2006/relationships/image" Target="../media/image42.jpeg"/><Relationship Id="rId13" Type="http://schemas.openxmlformats.org/officeDocument/2006/relationships/image" Target="../media/image43.jpeg"/><Relationship Id="rId14" Type="http://schemas.openxmlformats.org/officeDocument/2006/relationships/image" Target="../media/image44.jpeg"/><Relationship Id="rId1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jpeg"/></Relationships>
</file>

<file path=ppt/slides/_rels/slide53.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jpeg"/><Relationship Id="rId13" Type="http://schemas.openxmlformats.org/officeDocument/2006/relationships/image" Target="../media/image54.jpeg"/><Relationship Id="rId1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png"/><Relationship Id="rId6" Type="http://schemas.openxmlformats.org/officeDocument/2006/relationships/image" Target="../media/image57.jpeg"/><Relationship Id="rId7"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651" y="13907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874370" y="4373563"/>
            <a:ext cx="7906459" cy="1846659"/>
          </a:xfrm>
          <a:prstGeom prst="rect">
            <a:avLst/>
          </a:prstGeom>
          <a:noFill/>
          <a:ln w="9525">
            <a:noFill/>
            <a:miter lim="800000"/>
            <a:headEnd/>
            <a:tailEnd/>
          </a:ln>
        </p:spPr>
        <p:txBody>
          <a:bodyPr wrap="none">
            <a:spAutoFit/>
          </a:bodyPr>
          <a:lstStyle/>
          <a:p>
            <a:r>
              <a:rPr lang="tr-TR" sz="2000" b="1" i="1" dirty="0" smtClean="0">
                <a:solidFill>
                  <a:schemeClr val="accent2"/>
                </a:solidFill>
              </a:rPr>
              <a:t>Selcuk University, Faculty of Science, Department of Chemistry</a:t>
            </a:r>
            <a:endParaRPr lang="tr-TR" sz="2000" b="1" i="1" dirty="0">
              <a:solidFill>
                <a:schemeClr val="accent2"/>
              </a:solidFill>
            </a:endParaRPr>
          </a:p>
          <a:p>
            <a:r>
              <a:rPr lang="tr-TR" sz="2000" b="1" i="1" dirty="0" smtClean="0">
                <a:solidFill>
                  <a:schemeClr val="accent2"/>
                </a:solidFill>
              </a:rPr>
              <a:t>Director of S.U. Advanced Technology Research  Center</a:t>
            </a:r>
          </a:p>
          <a:p>
            <a:r>
              <a:rPr lang="tr-TR" sz="2000" b="1" i="1" dirty="0" smtClean="0">
                <a:solidFill>
                  <a:schemeClr val="accent2"/>
                </a:solidFill>
              </a:rPr>
              <a:t>Konya, TURKEY</a:t>
            </a:r>
            <a:endParaRPr lang="tr-TR" sz="2000" b="1" i="1" dirty="0">
              <a:solidFill>
                <a:schemeClr val="accent2"/>
              </a:solidFill>
            </a:endParaRPr>
          </a:p>
          <a:p>
            <a:endParaRPr lang="tr-TR" b="1" i="1" dirty="0">
              <a:solidFill>
                <a:srgbClr val="CC0066"/>
              </a:solidFill>
            </a:endParaRPr>
          </a:p>
          <a:p>
            <a:r>
              <a:rPr lang="tr-TR" b="1" i="1" dirty="0" err="1" smtClean="0">
                <a:solidFill>
                  <a:srgbClr val="CC0066"/>
                </a:solidFill>
                <a:hlinkClick r:id="rId5"/>
              </a:rPr>
              <a:t>mersoz</a:t>
            </a:r>
            <a:r>
              <a:rPr lang="tr-TR" b="1" i="1" dirty="0" smtClean="0">
                <a:solidFill>
                  <a:srgbClr val="CC0066"/>
                </a:solidFill>
                <a:hlinkClick r:id="rId5"/>
              </a:rPr>
              <a:t>@</a:t>
            </a:r>
            <a:r>
              <a:rPr lang="tr-TR" b="1" i="1" dirty="0" err="1" smtClean="0">
                <a:solidFill>
                  <a:srgbClr val="CC0066"/>
                </a:solidFill>
                <a:hlinkClick r:id="rId5"/>
              </a:rPr>
              <a:t>selcuk</a:t>
            </a:r>
            <a:r>
              <a:rPr lang="tr-TR" b="1" i="1" dirty="0" smtClean="0">
                <a:solidFill>
                  <a:srgbClr val="CC0066"/>
                </a:solidFill>
                <a:hlinkClick r:id="rId5"/>
              </a:rPr>
              <a:t>.edu.tr</a:t>
            </a:r>
            <a:endParaRPr lang="tr-TR" b="1" i="1" dirty="0" smtClean="0">
              <a:solidFill>
                <a:srgbClr val="CC0066"/>
              </a:solidFill>
            </a:endParaRPr>
          </a:p>
          <a:p>
            <a:r>
              <a:rPr lang="tr-TR" b="1" i="1" dirty="0" err="1" smtClean="0">
                <a:solidFill>
                  <a:srgbClr val="CC0066"/>
                </a:solidFill>
              </a:rPr>
              <a:t>ersozm</a:t>
            </a:r>
            <a:r>
              <a:rPr lang="tr-TR" b="1" i="1" dirty="0" smtClean="0">
                <a:solidFill>
                  <a:srgbClr val="CC0066"/>
                </a:solidFill>
              </a:rPr>
              <a:t>@</a:t>
            </a:r>
            <a:r>
              <a:rPr lang="tr-TR" b="1" i="1" dirty="0" err="1" smtClean="0">
                <a:solidFill>
                  <a:srgbClr val="CC0066"/>
                </a:solidFill>
              </a:rPr>
              <a:t>gmail</a:t>
            </a:r>
            <a:r>
              <a:rPr lang="tr-TR" b="1" i="1" dirty="0" smtClean="0">
                <a:solidFill>
                  <a:srgbClr val="CC0066"/>
                </a:solidFill>
              </a:rPr>
              <a:t>.com</a:t>
            </a:r>
            <a:endParaRPr lang="tr-TR" b="1" i="1" dirty="0">
              <a:solidFill>
                <a:srgbClr val="CC0066"/>
              </a:solidFill>
            </a:endParaRPr>
          </a:p>
        </p:txBody>
      </p:sp>
      <p:sp>
        <p:nvSpPr>
          <p:cNvPr id="10" name="Text Box 6"/>
          <p:cNvSpPr txBox="1">
            <a:spLocks noChangeArrowheads="1"/>
          </p:cNvSpPr>
          <p:nvPr/>
        </p:nvSpPr>
        <p:spPr bwMode="auto">
          <a:xfrm>
            <a:off x="473074" y="2041142"/>
            <a:ext cx="8178800" cy="954107"/>
          </a:xfrm>
          <a:prstGeom prst="rect">
            <a:avLst/>
          </a:prstGeom>
          <a:noFill/>
          <a:ln w="9525" algn="ctr">
            <a:noFill/>
            <a:miter lim="800000"/>
            <a:headEnd/>
            <a:tailEnd/>
          </a:ln>
        </p:spPr>
        <p:txBody>
          <a:bodyPr>
            <a:spAutoFit/>
          </a:bodyPr>
          <a:lstStyle/>
          <a:p>
            <a:endParaRPr lang="tr-TR" sz="2800" b="1" dirty="0" smtClean="0">
              <a:solidFill>
                <a:srgbClr val="002060"/>
              </a:solidFill>
              <a:effectLst>
                <a:outerShdw blurRad="38100" dist="38100" dir="2700000" algn="tl">
                  <a:srgbClr val="000000">
                    <a:alpha val="43137"/>
                  </a:srgbClr>
                </a:outerShdw>
              </a:effectLst>
            </a:endParaRPr>
          </a:p>
          <a:p>
            <a:r>
              <a:rPr lang="tr-TR" sz="2800" b="1" dirty="0" smtClean="0">
                <a:solidFill>
                  <a:srgbClr val="002060"/>
                </a:solidFill>
                <a:effectLst>
                  <a:outerShdw blurRad="38100" dist="38100" dir="2700000" algn="tl">
                    <a:srgbClr val="000000">
                      <a:alpha val="43137"/>
                    </a:srgbClr>
                  </a:outerShdw>
                </a:effectLst>
              </a:rPr>
              <a:t>COST Projeleri ve Uluslararası İşbirlikleri</a:t>
            </a:r>
            <a:endParaRPr lang="tr-TR" sz="2800" b="1" dirty="0" smtClean="0">
              <a:solidFill>
                <a:srgbClr val="002060"/>
              </a:solidFill>
            </a:endParaRPr>
          </a:p>
        </p:txBody>
      </p:sp>
      <p:sp>
        <p:nvSpPr>
          <p:cNvPr id="11" name="Text Box 7"/>
          <p:cNvSpPr txBox="1">
            <a:spLocks noChangeArrowheads="1"/>
          </p:cNvSpPr>
          <p:nvPr/>
        </p:nvSpPr>
        <p:spPr bwMode="auto">
          <a:xfrm>
            <a:off x="2684462" y="3651250"/>
            <a:ext cx="3756025" cy="457200"/>
          </a:xfrm>
          <a:prstGeom prst="rect">
            <a:avLst/>
          </a:prstGeom>
          <a:noFill/>
          <a:ln w="9525" algn="ctr">
            <a:noFill/>
            <a:miter lim="800000"/>
            <a:headEnd/>
            <a:tailEnd/>
          </a:ln>
        </p:spPr>
        <p:txBody>
          <a:bodyPr>
            <a:spAutoFit/>
          </a:bodyPr>
          <a:lstStyle/>
          <a:p>
            <a:pPr algn="l"/>
            <a:r>
              <a:rPr lang="tr-TR" sz="2400" b="1" dirty="0"/>
              <a:t>Prof. Dr. Mustafa ERSOZ</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439298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t="6617"/>
          <a:stretch/>
        </p:blipFill>
        <p:spPr bwMode="auto">
          <a:xfrm>
            <a:off x="486418" y="1242919"/>
            <a:ext cx="8052935" cy="507974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40253" y="930729"/>
            <a:ext cx="6456029" cy="369332"/>
          </a:xfrm>
          <a:prstGeom prst="rect">
            <a:avLst/>
          </a:prstGeom>
        </p:spPr>
        <p:txBody>
          <a:bodyPr wrap="square">
            <a:spAutoFit/>
          </a:bodyPr>
          <a:lstStyle/>
          <a:p>
            <a:r>
              <a:rPr lang="en-GB" dirty="0" smtClean="0"/>
              <a:t>New </a:t>
            </a:r>
            <a:r>
              <a:rPr lang="en-GB" dirty="0"/>
              <a:t>Action </a:t>
            </a:r>
            <a:r>
              <a:rPr lang="en-GB" dirty="0" err="1"/>
              <a:t>MoU</a:t>
            </a:r>
            <a:r>
              <a:rPr lang="en-GB" dirty="0"/>
              <a:t> acceptances per COST </a:t>
            </a:r>
            <a:r>
              <a:rPr lang="en-GB" dirty="0" smtClean="0"/>
              <a:t>country</a:t>
            </a:r>
            <a:endParaRPr lang="en-US" dirty="0"/>
          </a:p>
        </p:txBody>
      </p:sp>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791" y="12556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2063810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720" y="9854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pic>
        <p:nvPicPr>
          <p:cNvPr id="2" name="Picture 1"/>
          <p:cNvPicPr>
            <a:picLocks noChangeAspect="1"/>
          </p:cNvPicPr>
          <p:nvPr/>
        </p:nvPicPr>
        <p:blipFill>
          <a:blip r:embed="rId6"/>
          <a:stretch>
            <a:fillRect/>
          </a:stretch>
        </p:blipFill>
        <p:spPr>
          <a:xfrm>
            <a:off x="526953" y="954348"/>
            <a:ext cx="7833371" cy="5732529"/>
          </a:xfrm>
          <a:prstGeom prst="rect">
            <a:avLst/>
          </a:prstGeom>
        </p:spPr>
      </p:pic>
    </p:spTree>
    <p:extLst>
      <p:ext uri="{BB962C8B-B14F-4D97-AF65-F5344CB8AC3E}">
        <p14:creationId xmlns:p14="http://schemas.microsoft.com/office/powerpoint/2010/main" val="21615805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4" y="1628773"/>
            <a:ext cx="8264838" cy="445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232"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8763990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558924"/>
            <a:ext cx="8090676" cy="466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10768" y="0"/>
            <a:ext cx="8728517" cy="987858"/>
            <a:chOff x="310768" y="0"/>
            <a:chExt cx="8728517" cy="987858"/>
          </a:xfrm>
        </p:grpSpPr>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209"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grpSp>
    </p:spTree>
    <p:extLst>
      <p:ext uri="{BB962C8B-B14F-4D97-AF65-F5344CB8AC3E}">
        <p14:creationId xmlns:p14="http://schemas.microsoft.com/office/powerpoint/2010/main" val="889463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081" y="828675"/>
            <a:ext cx="5605604"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10768" y="0"/>
            <a:ext cx="8728517" cy="987858"/>
            <a:chOff x="310768" y="0"/>
            <a:chExt cx="8728517" cy="987858"/>
          </a:xfrm>
        </p:grpSpPr>
        <p:pic>
          <p:nvPicPr>
            <p:cNvPr id="4"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209"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grpSp>
    </p:spTree>
    <p:extLst>
      <p:ext uri="{BB962C8B-B14F-4D97-AF65-F5344CB8AC3E}">
        <p14:creationId xmlns:p14="http://schemas.microsoft.com/office/powerpoint/2010/main" val="42501753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02" y="1790700"/>
            <a:ext cx="8685539"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8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312" y="1082671"/>
            <a:ext cx="4821238" cy="45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895427" y="3790434"/>
            <a:ext cx="832279" cy="369332"/>
          </a:xfrm>
          <a:prstGeom prst="rect">
            <a:avLst/>
          </a:prstGeom>
          <a:noFill/>
        </p:spPr>
        <p:txBody>
          <a:bodyPr wrap="none" rtlCol="0">
            <a:spAutoFit/>
          </a:bodyPr>
          <a:lstStyle/>
          <a:p>
            <a:r>
              <a:rPr lang="tr-TR" dirty="0" smtClean="0"/>
              <a:t>&gt;2550</a:t>
            </a:r>
            <a:endParaRPr lang="tr-TR" dirty="0"/>
          </a:p>
        </p:txBody>
      </p:sp>
      <p:sp>
        <p:nvSpPr>
          <p:cNvPr id="10" name="Metin kutusu 9"/>
          <p:cNvSpPr txBox="1"/>
          <p:nvPr/>
        </p:nvSpPr>
        <p:spPr>
          <a:xfrm>
            <a:off x="870533" y="5352534"/>
            <a:ext cx="832279" cy="369332"/>
          </a:xfrm>
          <a:prstGeom prst="rect">
            <a:avLst/>
          </a:prstGeom>
          <a:noFill/>
        </p:spPr>
        <p:txBody>
          <a:bodyPr wrap="none" rtlCol="0">
            <a:spAutoFit/>
          </a:bodyPr>
          <a:lstStyle/>
          <a:p>
            <a:r>
              <a:rPr lang="tr-TR" dirty="0" smtClean="0"/>
              <a:t>&gt;4000</a:t>
            </a:r>
            <a:endParaRPr lang="tr-TR" dirty="0"/>
          </a:p>
        </p:txBody>
      </p:sp>
      <p:grpSp>
        <p:nvGrpSpPr>
          <p:cNvPr id="6" name="Group 5"/>
          <p:cNvGrpSpPr/>
          <p:nvPr/>
        </p:nvGrpSpPr>
        <p:grpSpPr>
          <a:xfrm>
            <a:off x="310768" y="0"/>
            <a:ext cx="8728517" cy="987858"/>
            <a:chOff x="310768" y="0"/>
            <a:chExt cx="8728517" cy="987858"/>
          </a:xfrm>
        </p:grpSpPr>
        <p:pic>
          <p:nvPicPr>
            <p:cNvPr id="7"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209"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grpSp>
    </p:spTree>
    <p:extLst>
      <p:ext uri="{BB962C8B-B14F-4D97-AF65-F5344CB8AC3E}">
        <p14:creationId xmlns:p14="http://schemas.microsoft.com/office/powerpoint/2010/main" val="3211448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74801" y="926388"/>
            <a:ext cx="8172450" cy="11858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chemeClr val="tx2"/>
                </a:solidFill>
                <a:effectLst/>
                <a:uLnTx/>
                <a:uFillTx/>
                <a:latin typeface="+mj-lt"/>
                <a:ea typeface="+mj-ea"/>
                <a:cs typeface="+mj-cs"/>
              </a:rPr>
              <a:t>Aksiyon Yönetimi</a:t>
            </a:r>
            <a:r>
              <a:rPr kumimoji="0" lang="en-GB"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GB" sz="44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3"/>
          <p:cNvSpPr txBox="1">
            <a:spLocks noChangeArrowheads="1"/>
          </p:cNvSpPr>
          <p:nvPr/>
        </p:nvSpPr>
        <p:spPr>
          <a:xfrm>
            <a:off x="433551" y="2081103"/>
            <a:ext cx="8915400" cy="4522787"/>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A</a:t>
            </a:r>
            <a:r>
              <a:rPr kumimoji="0" lang="tr-TR" sz="3200" b="0" i="0" u="none" strike="noStrike" kern="0" cap="none" spc="0" normalizeH="0" baseline="0" noProof="0" dirty="0" err="1" smtClean="0">
                <a:ln>
                  <a:noFill/>
                </a:ln>
                <a:solidFill>
                  <a:schemeClr val="tx1"/>
                </a:solidFill>
                <a:effectLst/>
                <a:uLnTx/>
                <a:uFillTx/>
                <a:latin typeface="+mn-lt"/>
                <a:ea typeface="+mn-ea"/>
                <a:cs typeface="+mn-cs"/>
              </a:rPr>
              <a:t>ksiyon</a:t>
            </a:r>
            <a:r>
              <a:rPr kumimoji="0" lang="tr-TR" sz="3200" b="0" i="0" u="none" strike="noStrike" kern="0" cap="none" spc="0" normalizeH="0" baseline="0" noProof="0" dirty="0" smtClean="0">
                <a:ln>
                  <a:noFill/>
                </a:ln>
                <a:solidFill>
                  <a:schemeClr val="tx1"/>
                </a:solidFill>
                <a:effectLst/>
                <a:uLnTx/>
                <a:uFillTx/>
                <a:latin typeface="+mn-lt"/>
                <a:ea typeface="+mn-ea"/>
                <a:cs typeface="+mn-cs"/>
              </a:rPr>
              <a:t> Yürütme Komitesi</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rPr>
              <a:t>Her bir aksiyon için Komite</a:t>
            </a:r>
            <a:endParaRPr kumimoji="0" lang="en-GB" sz="24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tr-TR" sz="2000" b="0" i="0" u="none" strike="noStrike" kern="0" cap="none" spc="0" normalizeH="0" baseline="0" noProof="0" dirty="0" smtClean="0">
                <a:ln>
                  <a:noFill/>
                </a:ln>
                <a:solidFill>
                  <a:schemeClr val="tx1"/>
                </a:solidFill>
                <a:effectLst/>
                <a:uLnTx/>
                <a:uFillTx/>
                <a:latin typeface="+mn-lt"/>
              </a:rPr>
              <a:t>Her ülkeden </a:t>
            </a:r>
            <a:r>
              <a:rPr kumimoji="0" lang="en-GB" sz="2000" b="0" i="0" u="none" strike="noStrike" kern="0" cap="none" spc="0" normalizeH="0" baseline="0" noProof="0" dirty="0" smtClean="0">
                <a:ln>
                  <a:noFill/>
                </a:ln>
                <a:solidFill>
                  <a:schemeClr val="tx1"/>
                </a:solidFill>
                <a:effectLst/>
                <a:uLnTx/>
                <a:uFillTx/>
                <a:latin typeface="+mn-lt"/>
              </a:rPr>
              <a:t>2 </a:t>
            </a:r>
            <a:r>
              <a:rPr kumimoji="0" lang="tr-TR" sz="2000" b="0" i="0" u="none" strike="noStrike" kern="0" cap="none" spc="0" normalizeH="0" baseline="0" noProof="0" dirty="0" smtClean="0">
                <a:ln>
                  <a:noFill/>
                </a:ln>
                <a:solidFill>
                  <a:schemeClr val="tx1"/>
                </a:solidFill>
                <a:effectLst/>
                <a:uLnTx/>
                <a:uFillTx/>
                <a:latin typeface="+mn-lt"/>
              </a:rPr>
              <a:t>MC üyesi</a:t>
            </a:r>
            <a:endParaRPr kumimoji="0" lang="en-GB" sz="20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COST </a:t>
            </a:r>
            <a:r>
              <a:rPr kumimoji="0" lang="tr-TR" sz="2000" b="0" i="0" u="none" strike="noStrike" kern="0" cap="none" spc="0" normalizeH="0" baseline="0" noProof="0" dirty="0" smtClean="0">
                <a:ln>
                  <a:noFill/>
                </a:ln>
                <a:solidFill>
                  <a:schemeClr val="tx1"/>
                </a:solidFill>
                <a:effectLst/>
                <a:uLnTx/>
                <a:uFillTx/>
                <a:latin typeface="+mn-lt"/>
              </a:rPr>
              <a:t>Ulusal Koordinatör tarafından atanma</a:t>
            </a:r>
            <a:endParaRPr kumimoji="0" lang="en-GB" sz="20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rPr>
              <a:t>EU </a:t>
            </a:r>
            <a:r>
              <a:rPr kumimoji="0" lang="tr-TR" sz="2400" b="0" i="0" u="none" strike="noStrike" kern="0" cap="none" spc="0" normalizeH="0" baseline="0" noProof="0" dirty="0" smtClean="0">
                <a:ln>
                  <a:noFill/>
                </a:ln>
                <a:solidFill>
                  <a:schemeClr val="tx1"/>
                </a:solidFill>
                <a:effectLst/>
                <a:uLnTx/>
                <a:uFillTx/>
                <a:latin typeface="+mn-lt"/>
              </a:rPr>
              <a:t>Komisyondan bir gözlemci</a:t>
            </a:r>
            <a:endParaRPr kumimoji="0" lang="en-GB"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rPr>
              <a:t>Diğer organizasyonlardan gözlemciler (SC </a:t>
            </a:r>
            <a:r>
              <a:rPr kumimoji="0" lang="tr-TR" sz="2400" b="0" i="0" u="none" strike="noStrike" kern="0" cap="none" spc="0" normalizeH="0" baseline="0" noProof="0" dirty="0" err="1" smtClean="0">
                <a:ln>
                  <a:noFill/>
                </a:ln>
                <a:solidFill>
                  <a:schemeClr val="tx1"/>
                </a:solidFill>
                <a:effectLst/>
                <a:uLnTx/>
                <a:uFillTx/>
                <a:latin typeface="+mn-lt"/>
              </a:rPr>
              <a:t>Committe</a:t>
            </a:r>
            <a:r>
              <a:rPr kumimoji="0" lang="tr-TR" sz="2400" b="0" i="0" u="none" strike="noStrike" kern="0" cap="none" spc="0" normalizeH="0" baseline="0" noProof="0" dirty="0" smtClean="0">
                <a:ln>
                  <a:noFill/>
                </a:ln>
                <a:solidFill>
                  <a:schemeClr val="tx1"/>
                </a:solidFill>
                <a:effectLst/>
                <a:uLnTx/>
                <a:uFillTx/>
                <a:latin typeface="+mn-lt"/>
              </a:rPr>
              <a:t>)</a:t>
            </a:r>
            <a:endParaRPr kumimoji="0" lang="en-GB"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rPr>
              <a:t>Aksiyon</a:t>
            </a:r>
            <a:r>
              <a:rPr kumimoji="0" lang="tr-TR" sz="2400" b="0" i="0" u="none" strike="noStrike" kern="0" cap="none" spc="0" normalizeH="0" noProof="0" dirty="0" smtClean="0">
                <a:ln>
                  <a:noFill/>
                </a:ln>
                <a:solidFill>
                  <a:schemeClr val="tx1"/>
                </a:solidFill>
                <a:effectLst/>
                <a:uLnTx/>
                <a:uFillTx/>
                <a:latin typeface="+mn-lt"/>
              </a:rPr>
              <a:t> un koordinasyonu için Danışmanlar</a:t>
            </a:r>
            <a:endParaRPr kumimoji="0" lang="en-GB"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rPr>
              <a:t>Ulusal seviyede Bilimsel Koordinasyon</a:t>
            </a:r>
            <a:endParaRPr kumimoji="0" lang="en-GB"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lang="tr-TR" sz="2400" kern="0" dirty="0" smtClean="0">
                <a:latin typeface="+mn-lt"/>
              </a:rPr>
              <a:t>Bütçe, planlama, sürdürülebilirlik</a:t>
            </a:r>
            <a:endParaRPr kumimoji="0" lang="en-GB"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5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4250823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5566" y="944340"/>
            <a:ext cx="8172450" cy="11858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500" b="0" i="0" u="none" strike="noStrike" kern="0" cap="none" spc="0" normalizeH="0" baseline="0" noProof="0" dirty="0" smtClean="0">
                <a:ln>
                  <a:noFill/>
                </a:ln>
                <a:solidFill>
                  <a:schemeClr val="tx2"/>
                </a:solidFill>
                <a:effectLst/>
                <a:uLnTx/>
                <a:uFillTx/>
                <a:latin typeface="+mj-lt"/>
                <a:ea typeface="+mj-ea"/>
                <a:cs typeface="+mj-cs"/>
              </a:rPr>
              <a:t>COST fonlaması</a:t>
            </a:r>
            <a:endParaRPr kumimoji="0" lang="en-GB" sz="35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3"/>
          <p:cNvSpPr txBox="1">
            <a:spLocks noChangeArrowheads="1"/>
          </p:cNvSpPr>
          <p:nvPr/>
        </p:nvSpPr>
        <p:spPr>
          <a:xfrm>
            <a:off x="495300" y="1608138"/>
            <a:ext cx="8915400" cy="4522787"/>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tr-TR" sz="3200" b="0" i="0" u="none" strike="noStrike" kern="0" cap="none" spc="0" normalizeH="0" baseline="0" noProof="0" dirty="0" smtClean="0">
                <a:ln>
                  <a:noFill/>
                </a:ln>
                <a:solidFill>
                  <a:schemeClr val="tx1"/>
                </a:solidFill>
                <a:effectLst/>
                <a:uLnTx/>
                <a:uFillTx/>
                <a:latin typeface="+mn-lt"/>
                <a:ea typeface="+mn-ea"/>
                <a:cs typeface="+mn-cs"/>
              </a:rPr>
              <a:t>COST aksiyonu </a:t>
            </a:r>
            <a:r>
              <a:rPr kumimoji="0" lang="en-GB" sz="3200" b="0" i="0" u="none" strike="noStrike" kern="0" cap="none" spc="0" normalizeH="0" baseline="0" noProof="0" dirty="0" smtClean="0">
                <a:ln>
                  <a:noFill/>
                </a:ln>
                <a:solidFill>
                  <a:schemeClr val="tx1"/>
                </a:solidFill>
                <a:effectLst/>
                <a:uLnTx/>
                <a:uFillTx/>
                <a:latin typeface="+mn-lt"/>
                <a:ea typeface="+mn-ea"/>
                <a:cs typeface="+mn-cs"/>
              </a:rPr>
              <a:t>‘Eligible’ a</a:t>
            </a:r>
            <a:r>
              <a:rPr kumimoji="0" lang="tr-TR" sz="3200" b="0" i="0" u="none" strike="noStrike" kern="0" cap="none" spc="0" normalizeH="0" baseline="0" noProof="0" dirty="0" err="1" smtClean="0">
                <a:ln>
                  <a:noFill/>
                </a:ln>
                <a:solidFill>
                  <a:schemeClr val="tx1"/>
                </a:solidFill>
                <a:effectLst/>
                <a:uLnTx/>
                <a:uFillTx/>
                <a:latin typeface="+mn-lt"/>
                <a:ea typeface="+mn-ea"/>
                <a:cs typeface="+mn-cs"/>
              </a:rPr>
              <a:t>ktiviteler</a:t>
            </a:r>
            <a:r>
              <a:rPr kumimoji="0" lang="en-GB" sz="3200" b="0" i="0" u="none" strike="noStrike" kern="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chemeClr val="tx1"/>
                </a:solidFill>
                <a:effectLst/>
                <a:uLnTx/>
                <a:uFillTx/>
                <a:latin typeface="+mn-lt"/>
              </a:rPr>
              <a:t>Bilimsel MC toplantıları</a:t>
            </a:r>
            <a:r>
              <a:rPr kumimoji="0" lang="en-GB" sz="2800" b="0" i="0" u="none" strike="noStrike" kern="0" cap="none" spc="0" normalizeH="0" baseline="0" noProof="0" dirty="0" smtClean="0">
                <a:ln>
                  <a:noFill/>
                </a:ln>
                <a:solidFill>
                  <a:schemeClr val="tx1"/>
                </a:solidFill>
                <a:effectLst/>
                <a:uLnTx/>
                <a:uFillTx/>
                <a:latin typeface="+mn-lt"/>
              </a:rPr>
              <a:t>, </a:t>
            </a:r>
            <a:r>
              <a:rPr kumimoji="0" lang="tr-TR" sz="2800" b="0" i="0" u="none" strike="noStrike" kern="0" cap="none" spc="0" normalizeH="0" baseline="0" noProof="0" dirty="0" smtClean="0">
                <a:ln>
                  <a:noFill/>
                </a:ln>
                <a:solidFill>
                  <a:schemeClr val="tx1"/>
                </a:solidFill>
                <a:effectLst/>
                <a:uLnTx/>
                <a:uFillTx/>
                <a:latin typeface="+mn-lt"/>
              </a:rPr>
              <a:t>WG grup toplantıları</a:t>
            </a:r>
            <a:endParaRPr kumimoji="0" lang="en-GB"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chemeClr val="tx1"/>
                </a:solidFill>
                <a:effectLst/>
                <a:uLnTx/>
                <a:uFillTx/>
                <a:latin typeface="+mn-lt"/>
              </a:rPr>
              <a:t>Bilimsel </a:t>
            </a:r>
            <a:r>
              <a:rPr kumimoji="0" lang="tr-TR" sz="2800" b="0" i="0" u="none" strike="noStrike" kern="0" cap="none" spc="0" normalizeH="0" baseline="0" noProof="0" dirty="0" err="1" smtClean="0">
                <a:ln>
                  <a:noFill/>
                </a:ln>
                <a:solidFill>
                  <a:schemeClr val="tx1"/>
                </a:solidFill>
                <a:effectLst/>
                <a:uLnTx/>
                <a:uFillTx/>
                <a:latin typeface="+mn-lt"/>
              </a:rPr>
              <a:t>çalıştaylar</a:t>
            </a:r>
            <a:r>
              <a:rPr kumimoji="0" lang="tr-TR" sz="2800" b="0" i="0" u="none" strike="noStrike" kern="0" cap="none" spc="0" normalizeH="0" noProof="0" dirty="0" smtClean="0">
                <a:ln>
                  <a:noFill/>
                </a:ln>
                <a:solidFill>
                  <a:schemeClr val="tx1"/>
                </a:solidFill>
                <a:effectLst/>
                <a:uLnTx/>
                <a:uFillTx/>
                <a:latin typeface="+mn-lt"/>
              </a:rPr>
              <a:t> ve seminerler</a:t>
            </a:r>
            <a:endParaRPr kumimoji="0" lang="en-GB"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Short Term Scientific Missions (STSMs)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Training Schools and Research Conferences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chemeClr val="tx1"/>
                </a:solidFill>
                <a:effectLst/>
                <a:uLnTx/>
                <a:uFillTx/>
                <a:latin typeface="+mn-lt"/>
              </a:rPr>
              <a:t>Değerlendirme çalışmaları</a:t>
            </a:r>
            <a:endParaRPr kumimoji="0" lang="en-GB"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Proceedings, </a:t>
            </a:r>
            <a:r>
              <a:rPr kumimoji="0" lang="tr-TR" sz="2800" b="0" i="0" u="none" strike="noStrike" kern="0" cap="none" spc="0" normalizeH="0" baseline="0" noProof="0" dirty="0" smtClean="0">
                <a:ln>
                  <a:noFill/>
                </a:ln>
                <a:solidFill>
                  <a:schemeClr val="tx1"/>
                </a:solidFill>
                <a:effectLst/>
                <a:uLnTx/>
                <a:uFillTx/>
                <a:latin typeface="+mn-lt"/>
              </a:rPr>
              <a:t>Raporlar, </a:t>
            </a:r>
            <a:r>
              <a:rPr kumimoji="0" lang="en-GB" sz="2800" b="0" i="0" u="none" strike="noStrike" kern="0" cap="none" spc="0" normalizeH="0" baseline="0" noProof="0" dirty="0" smtClean="0">
                <a:ln>
                  <a:noFill/>
                </a:ln>
                <a:solidFill>
                  <a:schemeClr val="tx1"/>
                </a:solidFill>
                <a:effectLst/>
                <a:uLnTx/>
                <a:uFillTx/>
                <a:latin typeface="+mn-lt"/>
              </a:rPr>
              <a:t>bro</a:t>
            </a:r>
            <a:r>
              <a:rPr kumimoji="0" lang="tr-TR" sz="2800" b="0" i="0" u="none" strike="noStrike" kern="0" cap="none" spc="0" normalizeH="0" baseline="0" noProof="0" dirty="0" err="1" smtClean="0">
                <a:ln>
                  <a:noFill/>
                </a:ln>
                <a:solidFill>
                  <a:schemeClr val="tx1"/>
                </a:solidFill>
                <a:effectLst/>
                <a:uLnTx/>
                <a:uFillTx/>
                <a:latin typeface="+mn-lt"/>
              </a:rPr>
              <a:t>şür</a:t>
            </a:r>
            <a:r>
              <a:rPr kumimoji="0" lang="tr-TR" sz="2800" b="0" i="0" u="none" strike="noStrike" kern="0" cap="none" spc="0" normalizeH="0" baseline="0" noProof="0" dirty="0" smtClean="0">
                <a:ln>
                  <a:noFill/>
                </a:ln>
                <a:solidFill>
                  <a:schemeClr val="tx1"/>
                </a:solidFill>
                <a:effectLst/>
                <a:uLnTx/>
                <a:uFillTx/>
                <a:latin typeface="+mn-lt"/>
              </a:rPr>
              <a:t>, tanıtım </a:t>
            </a:r>
            <a:r>
              <a:rPr kumimoji="0" lang="tr-TR" sz="2800" b="0" i="0" u="none" strike="noStrike" kern="0" cap="none" spc="0" normalizeH="0" baseline="0" noProof="0" dirty="0" err="1" smtClean="0">
                <a:ln>
                  <a:noFill/>
                </a:ln>
                <a:solidFill>
                  <a:schemeClr val="tx1"/>
                </a:solidFill>
                <a:effectLst/>
                <a:uLnTx/>
                <a:uFillTx/>
                <a:latin typeface="+mn-lt"/>
              </a:rPr>
              <a:t>vb</a:t>
            </a:r>
            <a:endParaRPr kumimoji="0" lang="en-GB"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chemeClr val="tx1"/>
                </a:solidFill>
                <a:effectLst/>
                <a:uLnTx/>
                <a:uFillTx/>
                <a:latin typeface="+mn-lt"/>
              </a:rPr>
              <a:t>Yayınım</a:t>
            </a:r>
            <a:r>
              <a:rPr kumimoji="0" lang="en-GB" sz="2800" b="0" i="0" u="none" strike="noStrike" kern="0" cap="none" spc="0" normalizeH="0" baseline="0" noProof="0" dirty="0" smtClean="0">
                <a:ln>
                  <a:noFill/>
                </a:ln>
                <a:solidFill>
                  <a:schemeClr val="tx1"/>
                </a:solidFill>
                <a:effectLst/>
                <a:uLnTx/>
                <a:uFillTx/>
                <a:latin typeface="+mn-lt"/>
              </a:rPr>
              <a:t>, Web sit</a:t>
            </a:r>
            <a:r>
              <a:rPr kumimoji="0" lang="tr-TR" sz="2800" b="0" i="0" u="none" strike="noStrike" kern="0" cap="none" spc="0" normalizeH="0" baseline="0" noProof="0" dirty="0" smtClean="0">
                <a:ln>
                  <a:noFill/>
                </a:ln>
                <a:solidFill>
                  <a:schemeClr val="tx1"/>
                </a:solidFill>
                <a:effectLst/>
                <a:uLnTx/>
                <a:uFillTx/>
                <a:latin typeface="+mn-lt"/>
              </a:rPr>
              <a:t>esi</a:t>
            </a:r>
            <a:r>
              <a:rPr kumimoji="0" lang="en-GB" sz="2800" b="0" i="0" u="none" strike="noStrike" kern="0" cap="none" spc="0" normalizeH="0" baseline="0" noProof="0" dirty="0" smtClean="0">
                <a:ln>
                  <a:noFill/>
                </a:ln>
                <a:solidFill>
                  <a:schemeClr val="tx1"/>
                </a:solidFill>
                <a:effectLst/>
                <a:uLnTx/>
                <a:uFillTx/>
                <a:latin typeface="+mn-lt"/>
              </a:rPr>
              <a:t>, </a:t>
            </a:r>
            <a:r>
              <a:rPr kumimoji="0" lang="tr-TR" sz="2800" b="0" i="0" u="none" strike="noStrike" kern="0" cap="none" spc="0" normalizeH="0" baseline="0" noProof="0" dirty="0" smtClean="0">
                <a:ln>
                  <a:noFill/>
                </a:ln>
                <a:solidFill>
                  <a:schemeClr val="tx1"/>
                </a:solidFill>
                <a:effectLst/>
                <a:uLnTx/>
                <a:uFillTx/>
                <a:latin typeface="+mn-lt"/>
              </a:rPr>
              <a:t>vb.</a:t>
            </a:r>
            <a:endParaRPr kumimoji="0" lang="en-GB"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tx1"/>
              </a:solidFill>
              <a:effectLst/>
              <a:uLnTx/>
              <a:uFillTx/>
              <a:latin typeface="+mn-lt"/>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74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286286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93171" y="912947"/>
            <a:ext cx="8172450" cy="11858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tx2"/>
                </a:solidFill>
                <a:effectLst/>
                <a:uLnTx/>
                <a:uFillTx/>
                <a:latin typeface="+mj-lt"/>
                <a:ea typeface="+mj-ea"/>
                <a:cs typeface="+mj-cs"/>
              </a:rPr>
              <a:t>Science management meetings &amp; Scientific workshops and seminars</a:t>
            </a:r>
            <a:endParaRPr kumimoji="0" lang="en-GB" sz="28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3"/>
          <p:cNvSpPr txBox="1">
            <a:spLocks noChangeArrowheads="1"/>
          </p:cNvSpPr>
          <p:nvPr/>
        </p:nvSpPr>
        <p:spPr>
          <a:xfrm>
            <a:off x="228600" y="1813089"/>
            <a:ext cx="8915400" cy="4522787"/>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COST covers: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organisational costs (room rental, meals etc.) ‘workshop support’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Travel, accommodation and meals of eligible participants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rPr>
              <a:t>Rule: max. 2 participants per country per Working Group (WG) and Management Committee (MC) </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Example: COST Action with 15 signatory countries, Management Committee + 4 Working Groups </a:t>
            </a:r>
            <a:r>
              <a:rPr kumimoji="0" lang="en-GB" sz="2000" b="0" i="0" u="none" strike="noStrike" kern="0" cap="none" spc="0" normalizeH="0" baseline="0" noProof="0" dirty="0" smtClean="0">
                <a:ln>
                  <a:noFill/>
                </a:ln>
                <a:solidFill>
                  <a:schemeClr val="tx1"/>
                </a:solidFill>
                <a:effectLst/>
                <a:uLnTx/>
                <a:uFillTx/>
                <a:latin typeface="+mn-lt"/>
                <a:sym typeface="Wingdings" pitchFamily="2" charset="2"/>
              </a:rPr>
              <a:t> 150 participants can be reimbursed!</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sym typeface="Wingdings" pitchFamily="2" charset="2"/>
              </a:rPr>
              <a:t>invited experts</a:t>
            </a:r>
            <a:endParaRPr kumimoji="0" lang="en-GB"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tx1"/>
              </a:solidFill>
              <a:effectLst/>
              <a:uLnTx/>
              <a:uFillTx/>
              <a:latin typeface="+mn-lt"/>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210"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575269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28450" y="1076325"/>
            <a:ext cx="8172450" cy="11001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Short Term Scientific Missions</a:t>
            </a:r>
            <a:endParaRPr kumimoji="0" lang="en-GB" sz="32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3"/>
          <p:cNvSpPr txBox="1">
            <a:spLocks noChangeArrowheads="1"/>
          </p:cNvSpPr>
          <p:nvPr/>
        </p:nvSpPr>
        <p:spPr>
          <a:xfrm>
            <a:off x="366850" y="1836892"/>
            <a:ext cx="8915400" cy="48990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Aim:</a:t>
            </a:r>
            <a:r>
              <a:rPr kumimoji="0" lang="en-GB" sz="2600" b="0" i="0" u="none" strike="noStrike" kern="0" cap="none" spc="0" normalizeH="0" baseline="0" noProof="0" dirty="0" smtClean="0">
                <a:ln>
                  <a:noFill/>
                </a:ln>
                <a:solidFill>
                  <a:schemeClr val="tx1"/>
                </a:solidFill>
                <a:effectLst/>
                <a:uLnTx/>
                <a:uFillTx/>
                <a:latin typeface="+mn-lt"/>
                <a:ea typeface="+mn-ea"/>
                <a:cs typeface="+mn-cs"/>
              </a:rPr>
              <a:t> promote researchers mobility within an Action’s scientific objectives</a:t>
            </a:r>
          </a:p>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Means: </a:t>
            </a:r>
            <a:r>
              <a:rPr kumimoji="0" lang="en-GB" sz="2600" b="0" i="0" u="none" strike="noStrike" kern="0" cap="none" spc="0" normalizeH="0" baseline="0" noProof="0" dirty="0" smtClean="0">
                <a:ln>
                  <a:noFill/>
                </a:ln>
                <a:solidFill>
                  <a:schemeClr val="tx1"/>
                </a:solidFill>
                <a:effectLst/>
                <a:uLnTx/>
                <a:uFillTx/>
                <a:latin typeface="+mn-lt"/>
                <a:ea typeface="+mn-ea"/>
                <a:cs typeface="+mn-cs"/>
              </a:rPr>
              <a:t>by allowing a scientist to go to a laboratory in another COST country to learn a new technique or to make measurements using instruments and/or methods not available in their own laboratory</a:t>
            </a:r>
          </a:p>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Target group:</a:t>
            </a:r>
            <a:r>
              <a:rPr kumimoji="0" lang="en-GB" sz="2600" b="0" i="0" u="none" strike="noStrike" kern="0" cap="none" spc="0" normalizeH="0" baseline="0" noProof="0" dirty="0" smtClean="0">
                <a:ln>
                  <a:noFill/>
                </a:ln>
                <a:solidFill>
                  <a:schemeClr val="tx1"/>
                </a:solidFill>
                <a:effectLst/>
                <a:uLnTx/>
                <a:uFillTx/>
                <a:latin typeface="+mn-lt"/>
                <a:ea typeface="+mn-ea"/>
                <a:cs typeface="+mn-cs"/>
              </a:rPr>
              <a:t> junior researchers, but also others </a:t>
            </a:r>
          </a:p>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Mobility:</a:t>
            </a:r>
            <a:r>
              <a:rPr kumimoji="0" lang="en-GB" sz="2600" b="0" i="0" u="none" strike="noStrike" kern="0" cap="none" spc="0" normalizeH="0" baseline="0" noProof="0" dirty="0" smtClean="0">
                <a:ln>
                  <a:noFill/>
                </a:ln>
                <a:solidFill>
                  <a:schemeClr val="tx1"/>
                </a:solidFill>
                <a:effectLst/>
                <a:uLnTx/>
                <a:uFillTx/>
                <a:latin typeface="+mn-lt"/>
                <a:ea typeface="+mn-ea"/>
                <a:cs typeface="+mn-cs"/>
              </a:rPr>
              <a:t> from one COST country to another within the Action (add. agreements with Australia, New Zealand..)</a:t>
            </a:r>
          </a:p>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Duration:</a:t>
            </a:r>
            <a:r>
              <a:rPr kumimoji="0" lang="en-GB" sz="2600" b="0" i="0" u="none" strike="noStrike" kern="0" cap="none" spc="0" normalizeH="0" baseline="0" noProof="0" dirty="0" smtClean="0">
                <a:ln>
                  <a:noFill/>
                </a:ln>
                <a:solidFill>
                  <a:schemeClr val="tx1"/>
                </a:solidFill>
                <a:effectLst/>
                <a:uLnTx/>
                <a:uFillTx/>
                <a:latin typeface="+mn-lt"/>
                <a:ea typeface="+mn-ea"/>
                <a:cs typeface="+mn-cs"/>
              </a:rPr>
              <a:t> between 5 days and 3 months (financial contribution will normally not exceed 2,500 €)</a:t>
            </a:r>
          </a:p>
          <a:p>
            <a:pPr marL="342900" marR="0" lvl="0" indent="-342900" algn="l" defTabSz="914400" rtl="0" eaLnBrk="0" fontAlgn="base" latinLnBrk="0" hangingPunct="0">
              <a:lnSpc>
                <a:spcPct val="100000"/>
              </a:lnSpc>
              <a:spcBef>
                <a:spcPct val="20000"/>
              </a:spcBef>
              <a:spcAft>
                <a:spcPct val="0"/>
              </a:spcAft>
              <a:buClrTx/>
              <a:buSzTx/>
              <a:buFontTx/>
              <a:buChar char="•"/>
              <a:tabLst>
                <a:tab pos="1435100" algn="l"/>
              </a:tabLst>
              <a:defRPr/>
            </a:pPr>
            <a:endParaRPr kumimoji="0" lang="en-GB" sz="26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56" y="9854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69929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66918" y="1329230"/>
            <a:ext cx="8609068" cy="5070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31788" marR="0" lvl="0" indent="-331788" algn="l" defTabSz="914400" rtl="0" eaLnBrk="1" fontAlgn="base" latinLnBrk="0" hangingPunct="1">
              <a:lnSpc>
                <a:spcPct val="100000"/>
              </a:lnSpc>
              <a:spcBef>
                <a:spcPts val="0"/>
              </a:spcBef>
              <a:spcAft>
                <a:spcPts val="900"/>
              </a:spcAft>
              <a:buClrTx/>
              <a:buSzTx/>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200" b="0" i="0" u="none" strike="noStrike" kern="0" cap="none" spc="0" normalizeH="0" baseline="0" noProof="0" dirty="0" err="1" smtClean="0">
                <a:ln>
                  <a:noFill/>
                </a:ln>
                <a:solidFill>
                  <a:schemeClr val="tx1"/>
                </a:solidFill>
                <a:effectLst/>
                <a:uLnTx/>
                <a:uFillTx/>
                <a:latin typeface="+mn-lt"/>
                <a:ea typeface="+mn-ea"/>
                <a:cs typeface="+mn-cs"/>
              </a:rPr>
              <a:t>Avrupalı</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araştırmacılar</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arasında</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etkileşim</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ve</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işbirliğini</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destekle</a:t>
            </a:r>
            <a:r>
              <a:rPr kumimoji="0" lang="tr-TR" sz="2200" b="0" i="0" u="none" strike="noStrike" kern="0" cap="none" spc="0" normalizeH="0" baseline="0" noProof="0" dirty="0" err="1" smtClean="0">
                <a:ln>
                  <a:noFill/>
                </a:ln>
                <a:solidFill>
                  <a:schemeClr val="tx1"/>
                </a:solidFill>
                <a:effectLst/>
                <a:uLnTx/>
                <a:uFillTx/>
                <a:latin typeface="+mn-lt"/>
                <a:ea typeface="+mn-ea"/>
                <a:cs typeface="+mn-cs"/>
              </a:rPr>
              <a:t>mek</a:t>
            </a:r>
            <a:r>
              <a:rPr kumimoji="0" lang="tr-TR" sz="2200" b="0" i="0" u="none" strike="noStrike" kern="0" cap="none" spc="0" normalizeH="0" baseline="0" noProof="0" dirty="0" smtClean="0">
                <a:ln>
                  <a:noFill/>
                </a:ln>
                <a:solidFill>
                  <a:schemeClr val="tx1"/>
                </a:solidFill>
                <a:effectLst/>
                <a:uLnTx/>
                <a:uFillTx/>
                <a:latin typeface="+mn-lt"/>
                <a:ea typeface="+mn-ea"/>
                <a:cs typeface="+mn-cs"/>
              </a:rPr>
              <a:t> amacıyla 1971 yılında kurulmuştur. </a:t>
            </a:r>
            <a:r>
              <a:rPr kumimoji="0" lang="en-GB" sz="2200" b="0" i="0" u="none" strike="noStrike" kern="0" cap="none" spc="0" normalizeH="0" baseline="0" noProof="0" dirty="0" smtClean="0">
                <a:ln>
                  <a:noFill/>
                </a:ln>
                <a:solidFill>
                  <a:schemeClr val="tx1"/>
                </a:solidFill>
                <a:effectLst/>
                <a:uLnTx/>
                <a:uFillTx/>
                <a:latin typeface="+mn-lt"/>
                <a:ea typeface="+mn-ea"/>
                <a:cs typeface="+mn-cs"/>
              </a:rPr>
              <a:t>3</a:t>
            </a:r>
            <a:r>
              <a:rPr kumimoji="0" lang="tr-TR" sz="2200" b="0" i="0" u="none" strike="noStrike" kern="0" cap="none" spc="0" normalizeH="0" baseline="0" noProof="0" dirty="0" smtClean="0">
                <a:ln>
                  <a:noFill/>
                </a:ln>
                <a:solidFill>
                  <a:schemeClr val="tx1"/>
                </a:solidFill>
                <a:effectLst/>
                <a:uLnTx/>
                <a:uFillTx/>
                <a:latin typeface="+mn-lt"/>
                <a:ea typeface="+mn-ea"/>
                <a:cs typeface="+mn-cs"/>
              </a:rPr>
              <a:t>5</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üye</a:t>
            </a:r>
            <a:r>
              <a:rPr kumimoji="0" lang="en-GB" sz="2200" b="0" i="0" u="none" strike="noStrike" kern="0" cap="none" spc="0" normalizeH="0" baseline="0" noProof="0" dirty="0" smtClean="0">
                <a:ln>
                  <a:noFill/>
                </a:ln>
                <a:solidFill>
                  <a:schemeClr val="tx1"/>
                </a:solidFill>
                <a:effectLst/>
                <a:uLnTx/>
                <a:uFillTx/>
                <a:latin typeface="+mn-lt"/>
                <a:ea typeface="+mn-ea"/>
                <a:cs typeface="+mn-cs"/>
              </a:rPr>
              <a:t> </a:t>
            </a:r>
            <a:r>
              <a:rPr kumimoji="0" lang="en-GB" sz="2200" b="0" i="0" u="none" strike="noStrike" kern="0" cap="none" spc="0" normalizeH="0" baseline="0" noProof="0" dirty="0" err="1" smtClean="0">
                <a:ln>
                  <a:noFill/>
                </a:ln>
                <a:solidFill>
                  <a:schemeClr val="tx1"/>
                </a:solidFill>
                <a:effectLst/>
                <a:uLnTx/>
                <a:uFillTx/>
                <a:latin typeface="+mn-lt"/>
                <a:ea typeface="+mn-ea"/>
                <a:cs typeface="+mn-cs"/>
              </a:rPr>
              <a:t>ülke</a:t>
            </a:r>
            <a:r>
              <a:rPr kumimoji="0" lang="tr-TR" sz="2200" b="0" i="0" u="none" strike="noStrike" kern="0" cap="none" spc="0" normalizeH="0" baseline="0" noProof="0" dirty="0" smtClean="0">
                <a:ln>
                  <a:noFill/>
                </a:ln>
                <a:solidFill>
                  <a:schemeClr val="tx1"/>
                </a:solidFill>
                <a:effectLst/>
                <a:uLnTx/>
                <a:uFillTx/>
                <a:latin typeface="+mn-lt"/>
                <a:ea typeface="+mn-ea"/>
                <a:cs typeface="+mn-cs"/>
              </a:rPr>
              <a:t>, </a:t>
            </a:r>
            <a:r>
              <a:rPr kumimoji="0" lang="tr-TR" sz="2200" b="0" i="0" u="sng" strike="noStrike" kern="0" cap="none" spc="0" normalizeH="0" baseline="0" noProof="0" dirty="0" smtClean="0">
                <a:ln>
                  <a:noFill/>
                </a:ln>
                <a:solidFill>
                  <a:schemeClr val="tx1"/>
                </a:solidFill>
                <a:effectLst/>
                <a:uLnTx/>
                <a:uFillTx/>
                <a:latin typeface="+mn-lt"/>
                <a:ea typeface="+mn-ea"/>
                <a:cs typeface="+mn-cs"/>
              </a:rPr>
              <a:t>Ülkemiz kurucu üyeler arasındadır</a:t>
            </a:r>
            <a:r>
              <a:rPr kumimoji="0" lang="tr-TR" sz="2200" b="0" i="0" u="none" strike="noStrike" kern="0" cap="none" spc="0" normalizeH="0" baseline="0" noProof="0" dirty="0" smtClean="0">
                <a:ln>
                  <a:noFill/>
                </a:ln>
                <a:solidFill>
                  <a:schemeClr val="tx1"/>
                </a:solidFill>
                <a:effectLst/>
                <a:uLnTx/>
                <a:uFillTx/>
                <a:latin typeface="+mn-lt"/>
                <a:ea typeface="+mn-ea"/>
                <a:cs typeface="+mn-cs"/>
              </a:rPr>
              <a:t>.</a:t>
            </a:r>
          </a:p>
          <a:p>
            <a:pPr marL="331788" indent="-331788" algn="l">
              <a:spcBef>
                <a:spcPts val="0"/>
              </a:spcBef>
              <a:spcAft>
                <a:spcPts val="9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200" kern="0" dirty="0" smtClean="0">
                <a:solidFill>
                  <a:srgbClr val="000066"/>
                </a:solidFill>
                <a:latin typeface="+mn-lt"/>
              </a:rPr>
              <a:t>Bilimsel </a:t>
            </a:r>
            <a:r>
              <a:rPr lang="tr-TR" sz="2200" kern="0" dirty="0" err="1" smtClean="0">
                <a:solidFill>
                  <a:srgbClr val="000066"/>
                </a:solidFill>
                <a:latin typeface="+mn-lt"/>
              </a:rPr>
              <a:t>işbirlikte</a:t>
            </a:r>
            <a:r>
              <a:rPr lang="tr-TR" sz="2200" kern="0" dirty="0" smtClean="0">
                <a:solidFill>
                  <a:srgbClr val="000066"/>
                </a:solidFill>
                <a:latin typeface="+mn-lt"/>
              </a:rPr>
              <a:t> en uzun, devam eden, ERA oluşturan program</a:t>
            </a:r>
            <a:endParaRPr lang="en-GB" sz="2200" kern="0" dirty="0" smtClean="0">
              <a:solidFill>
                <a:srgbClr val="000066"/>
              </a:solidFill>
              <a:latin typeface="+mn-lt"/>
            </a:endParaRPr>
          </a:p>
          <a:p>
            <a:pPr marL="342900" lvl="0" indent="-342900" algn="l" eaLnBrk="0" hangingPunct="0">
              <a:lnSpc>
                <a:spcPct val="80000"/>
              </a:lnSpc>
              <a:spcBef>
                <a:spcPts val="0"/>
              </a:spcBef>
              <a:spcAft>
                <a:spcPts val="900"/>
              </a:spcAft>
              <a:buFontTx/>
              <a:buChar char="•"/>
              <a:defRPr/>
            </a:pPr>
            <a:r>
              <a:rPr lang="tr-TR" sz="2200" kern="0" dirty="0" smtClean="0">
                <a:solidFill>
                  <a:schemeClr val="accent2"/>
                </a:solidFill>
                <a:latin typeface="+mn-lt"/>
              </a:rPr>
              <a:t>EU </a:t>
            </a:r>
            <a:r>
              <a:rPr lang="en-GB" sz="2200" kern="0" dirty="0" smtClean="0">
                <a:solidFill>
                  <a:schemeClr val="accent2"/>
                </a:solidFill>
                <a:latin typeface="+mn-lt"/>
              </a:rPr>
              <a:t>&amp; </a:t>
            </a:r>
            <a:r>
              <a:rPr lang="tr-TR" sz="2200" kern="0" dirty="0" smtClean="0">
                <a:solidFill>
                  <a:schemeClr val="accent2"/>
                </a:solidFill>
                <a:latin typeface="+mn-lt"/>
              </a:rPr>
              <a:t>ötesi, </a:t>
            </a:r>
            <a:r>
              <a:rPr lang="fr-FR" sz="2200" kern="0" dirty="0" smtClean="0">
                <a:solidFill>
                  <a:srgbClr val="000066"/>
                </a:solidFill>
                <a:latin typeface="+mn-lt"/>
              </a:rPr>
              <a:t>(</a:t>
            </a:r>
            <a:r>
              <a:rPr lang="tr-TR" sz="2200" kern="0" dirty="0" smtClean="0">
                <a:solidFill>
                  <a:srgbClr val="FF0000"/>
                </a:solidFill>
                <a:latin typeface="+mn-lt"/>
              </a:rPr>
              <a:t>H2020</a:t>
            </a:r>
            <a:r>
              <a:rPr lang="fr-FR" sz="2200" kern="0" dirty="0" smtClean="0">
                <a:solidFill>
                  <a:srgbClr val="000066"/>
                </a:solidFill>
                <a:latin typeface="+mn-lt"/>
              </a:rPr>
              <a:t> ‘</a:t>
            </a:r>
            <a:r>
              <a:rPr lang="fr-FR" sz="2200" kern="0" dirty="0" err="1" smtClean="0">
                <a:solidFill>
                  <a:srgbClr val="000066"/>
                </a:solidFill>
                <a:latin typeface="+mn-lt"/>
              </a:rPr>
              <a:t>Cooperation</a:t>
            </a:r>
            <a:r>
              <a:rPr lang="fr-FR" sz="2200" kern="0" dirty="0" smtClean="0">
                <a:solidFill>
                  <a:srgbClr val="000066"/>
                </a:solidFill>
                <a:latin typeface="+mn-lt"/>
              </a:rPr>
              <a:t>’</a:t>
            </a:r>
            <a:r>
              <a:rPr lang="en-GB" sz="2200" kern="0" dirty="0" smtClean="0">
                <a:solidFill>
                  <a:srgbClr val="000066"/>
                </a:solidFill>
                <a:latin typeface="+mn-lt"/>
              </a:rPr>
              <a:t>)</a:t>
            </a:r>
            <a:r>
              <a:rPr lang="tr-TR" sz="2200" kern="0" dirty="0" smtClean="0">
                <a:solidFill>
                  <a:srgbClr val="000066"/>
                </a:solidFill>
                <a:latin typeface="+mn-lt"/>
              </a:rPr>
              <a:t>; uluslar arası organizasyonlar ve Ar-</a:t>
            </a:r>
            <a:r>
              <a:rPr lang="tr-TR" sz="2200" kern="0" dirty="0" err="1" smtClean="0">
                <a:solidFill>
                  <a:srgbClr val="000066"/>
                </a:solidFill>
                <a:latin typeface="+mn-lt"/>
              </a:rPr>
              <a:t>Ge</a:t>
            </a:r>
            <a:r>
              <a:rPr lang="tr-TR" sz="2200" kern="0" dirty="0" smtClean="0">
                <a:solidFill>
                  <a:srgbClr val="000066"/>
                </a:solidFill>
                <a:latin typeface="+mn-lt"/>
              </a:rPr>
              <a:t> Merkezleri, </a:t>
            </a:r>
            <a:r>
              <a:rPr lang="en-GB" sz="2200" kern="0" dirty="0" smtClean="0">
                <a:solidFill>
                  <a:srgbClr val="000066"/>
                </a:solidFill>
                <a:latin typeface="+mn-lt"/>
              </a:rPr>
              <a:t>non-COST Countries (i.e. USA, Russia, Australia, New Zealand, India…)</a:t>
            </a:r>
          </a:p>
          <a:p>
            <a:pPr marL="342900" lvl="0" indent="-342900" algn="l" eaLnBrk="0" hangingPunct="0">
              <a:lnSpc>
                <a:spcPct val="80000"/>
              </a:lnSpc>
              <a:spcBef>
                <a:spcPts val="0"/>
              </a:spcBef>
              <a:spcAft>
                <a:spcPts val="900"/>
              </a:spcAft>
              <a:buFontTx/>
              <a:buChar char="•"/>
              <a:defRPr/>
            </a:pPr>
            <a:r>
              <a:rPr lang="en-US" sz="2200" b="1" kern="0" dirty="0" smtClean="0">
                <a:solidFill>
                  <a:schemeClr val="accent2"/>
                </a:solidFill>
                <a:latin typeface="+mn-lt"/>
              </a:rPr>
              <a:t>"COST Actions“ (=projects)</a:t>
            </a:r>
            <a:r>
              <a:rPr lang="tr-TR" sz="2200" b="1" kern="0" dirty="0" smtClean="0">
                <a:solidFill>
                  <a:schemeClr val="accent2"/>
                </a:solidFill>
                <a:latin typeface="+mn-lt"/>
              </a:rPr>
              <a:t>, </a:t>
            </a:r>
            <a:r>
              <a:rPr lang="tr-TR" sz="2200" kern="0" dirty="0" smtClean="0">
                <a:solidFill>
                  <a:srgbClr val="000066"/>
                </a:solidFill>
                <a:latin typeface="+mn-lt"/>
              </a:rPr>
              <a:t>34</a:t>
            </a:r>
            <a:r>
              <a:rPr lang="en-US" sz="2200" kern="0" dirty="0" smtClean="0">
                <a:solidFill>
                  <a:srgbClr val="000066"/>
                </a:solidFill>
                <a:latin typeface="+mn-lt"/>
              </a:rPr>
              <a:t>0 </a:t>
            </a:r>
            <a:r>
              <a:rPr lang="tr-TR" sz="2200" kern="0" dirty="0" smtClean="0">
                <a:solidFill>
                  <a:srgbClr val="000066"/>
                </a:solidFill>
                <a:latin typeface="+mn-lt"/>
              </a:rPr>
              <a:t>devam eden </a:t>
            </a:r>
            <a:r>
              <a:rPr lang="en-US" sz="2200" kern="0" dirty="0" smtClean="0">
                <a:solidFill>
                  <a:srgbClr val="000066"/>
                </a:solidFill>
                <a:latin typeface="+mn-lt"/>
              </a:rPr>
              <a:t>COST Actions, </a:t>
            </a:r>
            <a:r>
              <a:rPr lang="tr-TR" sz="2200" kern="0" dirty="0" smtClean="0">
                <a:solidFill>
                  <a:srgbClr val="000066"/>
                </a:solidFill>
                <a:latin typeface="+mn-lt"/>
              </a:rPr>
              <a:t>süre</a:t>
            </a:r>
            <a:r>
              <a:rPr lang="en-US" sz="2200" kern="0" dirty="0" smtClean="0">
                <a:solidFill>
                  <a:srgbClr val="000066"/>
                </a:solidFill>
                <a:latin typeface="+mn-lt"/>
              </a:rPr>
              <a:t> 4 y</a:t>
            </a:r>
            <a:r>
              <a:rPr lang="tr-TR" sz="2200" kern="0" dirty="0" err="1" smtClean="0">
                <a:solidFill>
                  <a:srgbClr val="000066"/>
                </a:solidFill>
                <a:latin typeface="+mn-lt"/>
              </a:rPr>
              <a:t>ıl</a:t>
            </a:r>
            <a:r>
              <a:rPr lang="tr-TR" sz="2200" kern="0" dirty="0" smtClean="0">
                <a:solidFill>
                  <a:srgbClr val="000066"/>
                </a:solidFill>
                <a:latin typeface="+mn-lt"/>
              </a:rPr>
              <a:t>, her yıl ortalama </a:t>
            </a:r>
            <a:r>
              <a:rPr lang="tr-TR" sz="2200" kern="0" dirty="0">
                <a:solidFill>
                  <a:srgbClr val="FF0000"/>
                </a:solidFill>
                <a:latin typeface="+mn-lt"/>
              </a:rPr>
              <a:t>8</a:t>
            </a:r>
            <a:r>
              <a:rPr lang="en-US" sz="2200" kern="0" dirty="0" smtClean="0">
                <a:solidFill>
                  <a:srgbClr val="FF0000"/>
                </a:solidFill>
                <a:latin typeface="+mn-lt"/>
              </a:rPr>
              <a:t>0 </a:t>
            </a:r>
            <a:r>
              <a:rPr lang="tr-TR" sz="2200" kern="0" dirty="0" smtClean="0">
                <a:solidFill>
                  <a:srgbClr val="FF0000"/>
                </a:solidFill>
                <a:latin typeface="+mn-lt"/>
              </a:rPr>
              <a:t>yeni aksiyon</a:t>
            </a:r>
            <a:endParaRPr lang="en-US" sz="2200" kern="0" dirty="0" smtClean="0">
              <a:solidFill>
                <a:srgbClr val="FF0000"/>
              </a:solidFill>
              <a:latin typeface="+mn-lt"/>
            </a:endParaRPr>
          </a:p>
          <a:p>
            <a:pPr marL="331788" marR="0" lvl="0" indent="-331788" algn="l" defTabSz="914400" rtl="0" eaLnBrk="1" fontAlgn="base" latinLnBrk="0" hangingPunct="1">
              <a:lnSpc>
                <a:spcPct val="100000"/>
              </a:lnSpc>
              <a:spcBef>
                <a:spcPts val="0"/>
              </a:spcBef>
              <a:spcAft>
                <a:spcPts val="900"/>
              </a:spcAft>
              <a:buClrTx/>
              <a:buSzTx/>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tr-TR" sz="2200" b="0" i="0" u="none" strike="noStrike" kern="0" cap="none" spc="0" normalizeH="0" baseline="0" noProof="0" dirty="0" smtClean="0">
                <a:ln>
                  <a:noFill/>
                </a:ln>
                <a:solidFill>
                  <a:schemeClr val="tx1"/>
                </a:solidFill>
                <a:effectLst/>
                <a:uLnTx/>
                <a:uFillTx/>
                <a:latin typeface="+mn-lt"/>
                <a:ea typeface="+mn-ea"/>
                <a:cs typeface="+mn-cs"/>
              </a:rPr>
              <a:t>COST, </a:t>
            </a:r>
            <a:r>
              <a:rPr kumimoji="0" lang="tr-TR" sz="2200" b="0" i="0" u="sng" strike="noStrike" kern="0" cap="none" spc="0" normalizeH="0" baseline="0" noProof="0" dirty="0" smtClean="0">
                <a:ln>
                  <a:noFill/>
                </a:ln>
                <a:solidFill>
                  <a:srgbClr val="FF0000"/>
                </a:solidFill>
                <a:effectLst/>
                <a:uLnTx/>
                <a:uFillTx/>
                <a:latin typeface="+mn-lt"/>
                <a:ea typeface="+mn-ea"/>
                <a:cs typeface="+mn-cs"/>
              </a:rPr>
              <a:t>ulusal olarak desteklenen araştırma projelerinin</a:t>
            </a:r>
            <a:r>
              <a:rPr kumimoji="0" lang="tr-TR" sz="2200" b="0" i="0" u="none" strike="noStrike" kern="0" cap="none" spc="0" normalizeH="0" baseline="0" noProof="0" dirty="0" smtClean="0">
                <a:ln>
                  <a:noFill/>
                </a:ln>
                <a:solidFill>
                  <a:srgbClr val="FF0000"/>
                </a:solidFill>
                <a:effectLst/>
                <a:uLnTx/>
                <a:uFillTx/>
                <a:latin typeface="+mn-lt"/>
                <a:ea typeface="+mn-ea"/>
                <a:cs typeface="+mn-cs"/>
              </a:rPr>
              <a:t> </a:t>
            </a:r>
            <a:r>
              <a:rPr kumimoji="0" lang="tr-TR" sz="2200" b="0" i="0" u="none" strike="noStrike" kern="0" cap="none" spc="0" normalizeH="0" baseline="0" noProof="0" dirty="0" smtClean="0">
                <a:ln>
                  <a:noFill/>
                </a:ln>
                <a:solidFill>
                  <a:schemeClr val="tx1"/>
                </a:solidFill>
                <a:effectLst/>
                <a:uLnTx/>
                <a:uFillTx/>
                <a:latin typeface="+mn-lt"/>
                <a:ea typeface="+mn-ea"/>
                <a:cs typeface="+mn-cs"/>
              </a:rPr>
              <a:t>yürütücülerinin, Avrupa düzeyinde oluşturulmuş bilimsel ağlara dahil olmalarını sağlamaktadır.</a:t>
            </a:r>
          </a:p>
          <a:p>
            <a:pPr marL="331788" marR="0" lvl="0" indent="-331788" algn="l" defTabSz="914400" rtl="0" eaLnBrk="1" fontAlgn="base" latinLnBrk="0" hangingPunct="1">
              <a:lnSpc>
                <a:spcPct val="100000"/>
              </a:lnSpc>
              <a:spcBef>
                <a:spcPts val="0"/>
              </a:spcBef>
              <a:spcAft>
                <a:spcPts val="900"/>
              </a:spcAft>
              <a:buClrTx/>
              <a:buSzTx/>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tr-TR" sz="2200" b="0" i="0" u="none" strike="noStrike" kern="0" cap="none" spc="0" normalizeH="0" baseline="0" noProof="0" dirty="0" err="1" smtClean="0">
                <a:ln>
                  <a:noFill/>
                </a:ln>
                <a:solidFill>
                  <a:schemeClr val="tx1"/>
                </a:solidFill>
                <a:effectLst/>
                <a:uLnTx/>
                <a:uFillTx/>
                <a:latin typeface="+mn-lt"/>
                <a:ea typeface="+mn-ea"/>
                <a:cs typeface="+mn-cs"/>
              </a:rPr>
              <a:t>COST’un</a:t>
            </a:r>
            <a:r>
              <a:rPr kumimoji="0" lang="tr-TR" sz="2200" b="0" i="0" u="none" strike="noStrike" kern="0" cap="none" spc="0" normalizeH="0" baseline="0" noProof="0" dirty="0" smtClean="0">
                <a:ln>
                  <a:noFill/>
                </a:ln>
                <a:solidFill>
                  <a:schemeClr val="tx1"/>
                </a:solidFill>
                <a:effectLst/>
                <a:uLnTx/>
                <a:uFillTx/>
                <a:latin typeface="+mn-lt"/>
                <a:ea typeface="+mn-ea"/>
                <a:cs typeface="+mn-cs"/>
              </a:rPr>
              <a:t> ülkemizdeki bilimsel koordinatörlüğü TÜBİTAK tarafından sağlanmaktadır.</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81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8763990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2783" y="1116095"/>
            <a:ext cx="8172450" cy="11858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500" b="0" i="0" u="none" strike="noStrike" kern="0" cap="none" spc="0" normalizeH="0" baseline="0" noProof="0" dirty="0" smtClean="0">
                <a:ln>
                  <a:noFill/>
                </a:ln>
                <a:solidFill>
                  <a:schemeClr val="tx2"/>
                </a:solidFill>
                <a:effectLst/>
                <a:uLnTx/>
                <a:uFillTx/>
                <a:latin typeface="+mj-lt"/>
                <a:ea typeface="+mj-ea"/>
                <a:cs typeface="+mj-cs"/>
              </a:rPr>
              <a:t>Training Schools and Research Conferences</a:t>
            </a:r>
            <a:endParaRPr kumimoji="0" lang="en-GB" sz="35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3"/>
          <p:cNvSpPr txBox="1">
            <a:spLocks noChangeArrowheads="1"/>
          </p:cNvSpPr>
          <p:nvPr/>
        </p:nvSpPr>
        <p:spPr>
          <a:xfrm>
            <a:off x="300360" y="2366607"/>
            <a:ext cx="8915400" cy="4348162"/>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Aim:</a:t>
            </a:r>
            <a:r>
              <a:rPr kumimoji="0" lang="en-GB" sz="2600" b="0" i="0" u="none" strike="noStrike" kern="0" cap="none" spc="0" normalizeH="0" baseline="0" noProof="0" dirty="0" smtClean="0">
                <a:ln>
                  <a:noFill/>
                </a:ln>
                <a:solidFill>
                  <a:schemeClr val="tx1"/>
                </a:solidFill>
                <a:effectLst/>
                <a:uLnTx/>
                <a:uFillTx/>
                <a:latin typeface="+mn-lt"/>
                <a:ea typeface="+mn-ea"/>
                <a:cs typeface="+mn-cs"/>
              </a:rPr>
              <a:t> dissemination of the scientific and technical results from COST Actions activities and intensive training in a new emerging subject in one of the laboratories of the Action with unique equipment or know how</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Means:</a:t>
            </a:r>
            <a:r>
              <a:rPr kumimoji="0" lang="en-GB" sz="2600" b="0" i="0" u="none" strike="noStrike" kern="0" cap="none" spc="0" normalizeH="0" baseline="0" noProof="0" dirty="0" smtClean="0">
                <a:ln>
                  <a:noFill/>
                </a:ln>
                <a:solidFill>
                  <a:schemeClr val="tx1"/>
                </a:solidFill>
                <a:effectLst/>
                <a:uLnTx/>
                <a:uFillTx/>
                <a:latin typeface="+mn-lt"/>
                <a:ea typeface="+mn-ea"/>
                <a:cs typeface="+mn-cs"/>
              </a:rPr>
              <a:t> by supporting the organisation of training schools and conferences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Duration:</a:t>
            </a:r>
            <a:r>
              <a:rPr kumimoji="0" lang="en-GB" sz="2600" b="0" i="0" u="none" strike="noStrike" kern="0" cap="none" spc="0" normalizeH="0" baseline="0" noProof="0" dirty="0" smtClean="0">
                <a:ln>
                  <a:noFill/>
                </a:ln>
                <a:solidFill>
                  <a:schemeClr val="tx1"/>
                </a:solidFill>
                <a:effectLst/>
                <a:uLnTx/>
                <a:uFillTx/>
                <a:latin typeface="+mn-lt"/>
                <a:ea typeface="+mn-ea"/>
                <a:cs typeface="+mn-cs"/>
              </a:rPr>
              <a:t> 3-5 days up to a maximum of 2 weeks,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Lecturers:</a:t>
            </a:r>
            <a:r>
              <a:rPr kumimoji="0" lang="en-GB" sz="2600" b="0" i="0" u="none" strike="noStrike" kern="0" cap="none" spc="0" normalizeH="0" baseline="0" noProof="0" dirty="0" smtClean="0">
                <a:ln>
                  <a:noFill/>
                </a:ln>
                <a:solidFill>
                  <a:schemeClr val="tx1"/>
                </a:solidFill>
                <a:effectLst/>
                <a:uLnTx/>
                <a:uFillTx/>
                <a:latin typeface="+mn-lt"/>
                <a:ea typeface="+mn-ea"/>
                <a:cs typeface="+mn-cs"/>
              </a:rPr>
              <a:t> max. 5, reimbursement under usual COST rules (travel, accommodation, meals)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accent2"/>
                </a:solidFill>
                <a:effectLst/>
                <a:uLnTx/>
                <a:uFillTx/>
                <a:latin typeface="+mn-lt"/>
                <a:ea typeface="+mn-ea"/>
                <a:cs typeface="+mn-cs"/>
              </a:rPr>
              <a:t>Students:</a:t>
            </a:r>
            <a:r>
              <a:rPr kumimoji="0" lang="en-GB" sz="2600" b="0" i="0" u="none" strike="noStrike" kern="0" cap="none" spc="0" normalizeH="0" baseline="0" noProof="0" dirty="0" smtClean="0">
                <a:ln>
                  <a:noFill/>
                </a:ln>
                <a:solidFill>
                  <a:schemeClr val="tx1"/>
                </a:solidFill>
                <a:effectLst/>
                <a:uLnTx/>
                <a:uFillTx/>
                <a:latin typeface="+mn-lt"/>
                <a:ea typeface="+mn-ea"/>
                <a:cs typeface="+mn-cs"/>
              </a:rPr>
              <a:t> max. 30 students get some financial support</a:t>
            </a:r>
            <a:endParaRPr kumimoji="0" lang="en-GB" sz="26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279"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4151266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Dikdörtgen"/>
          <p:cNvSpPr/>
          <p:nvPr/>
        </p:nvSpPr>
        <p:spPr>
          <a:xfrm>
            <a:off x="447021" y="1416033"/>
            <a:ext cx="7945820" cy="4502258"/>
          </a:xfrm>
          <a:prstGeom prst="rect">
            <a:avLst/>
          </a:prstGeom>
        </p:spPr>
        <p:txBody>
          <a:bodyPr wrap="square">
            <a:spAutoFit/>
          </a:bodyPr>
          <a:lstStyle/>
          <a:p>
            <a:pPr marL="331788" indent="-331788" eaLnBrk="1" hangingPunct="1">
              <a:lnSpc>
                <a:spcPct val="80000"/>
              </a:lnSpc>
              <a:spcBef>
                <a:spcPts val="5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b="1" dirty="0" smtClean="0">
                <a:solidFill>
                  <a:srgbClr val="002060"/>
                </a:solidFill>
              </a:rPr>
              <a:t>BÜTÇE (hatırlatma)</a:t>
            </a:r>
          </a:p>
          <a:p>
            <a:pPr marL="331788" indent="-331788" algn="l" eaLnBrk="1" hangingPunct="1">
              <a:lnSpc>
                <a:spcPct val="80000"/>
              </a:lnSpc>
              <a:spcBef>
                <a:spcPts val="550"/>
              </a:spcBef>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tr-TR" sz="2400" dirty="0" smtClean="0"/>
          </a:p>
          <a:p>
            <a:pPr marL="331788" indent="-331788" algn="l" eaLnBrk="1" hangingPunct="1">
              <a:lnSpc>
                <a:spcPct val="80000"/>
              </a:lnSpc>
              <a:spcBef>
                <a:spcPts val="550"/>
              </a:spcBef>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smtClean="0"/>
              <a:t>Sadece koordinasyon ve ilgili masraflar (toplantı katılım masrafları) </a:t>
            </a:r>
            <a:r>
              <a:rPr lang="tr-TR" sz="2400" dirty="0" err="1" smtClean="0"/>
              <a:t>COST'un</a:t>
            </a:r>
            <a:r>
              <a:rPr lang="tr-TR" sz="2400" dirty="0" smtClean="0"/>
              <a:t> bütçesinden karşılanırken, araştırma faaliyetlerinin bütçesi</a:t>
            </a:r>
            <a:r>
              <a:rPr lang="tr-TR" sz="2400" b="1" dirty="0" smtClean="0"/>
              <a:t> Ulusal </a:t>
            </a:r>
            <a:r>
              <a:rPr lang="tr-TR" sz="2400" b="1" dirty="0" err="1" smtClean="0"/>
              <a:t>Fonlama</a:t>
            </a:r>
            <a:r>
              <a:rPr lang="tr-TR" sz="2400" b="1" dirty="0" smtClean="0"/>
              <a:t> Kuruluşları (Türkiye’de TÜBİTAK) tarafından karşılanır.</a:t>
            </a:r>
          </a:p>
          <a:p>
            <a:pPr marL="331788" indent="-331788" eaLnBrk="1" hangingPunct="1">
              <a:lnSpc>
                <a:spcPct val="71000"/>
              </a:lnSpc>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smtClean="0"/>
          </a:p>
          <a:p>
            <a:pPr marL="331788" indent="-331788" algn="l" eaLnBrk="1" hangingPunct="1">
              <a:lnSpc>
                <a:spcPct val="71000"/>
              </a:lnSpc>
              <a:spcBef>
                <a:spcPts val="650"/>
              </a:spcBef>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smtClean="0"/>
              <a:t>COST, her ülkeden 2 MC ve 2 WG üyesinin MC ve WG toplantılarına katılım masraflarını karşılamaktadır.</a:t>
            </a:r>
            <a:endParaRPr lang="en-GB" sz="2400" dirty="0" smtClean="0"/>
          </a:p>
          <a:p>
            <a:pPr marL="331788" indent="-331788" algn="l" eaLnBrk="1" hangingPunct="1">
              <a:lnSpc>
                <a:spcPct val="71000"/>
              </a:lnSpc>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tr-TR" sz="2400" dirty="0" smtClean="0"/>
          </a:p>
          <a:p>
            <a:pPr marL="331788" indent="-331788" algn="l" eaLnBrk="1" hangingPunct="1">
              <a:lnSpc>
                <a:spcPct val="71000"/>
              </a:lnSpc>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smtClean="0"/>
          </a:p>
          <a:p>
            <a:pPr marL="331788" indent="-331788" algn="l" eaLnBrk="1" hangingPunct="1">
              <a:lnSpc>
                <a:spcPct val="7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COST </a:t>
            </a:r>
            <a:r>
              <a:rPr lang="en-GB" sz="2400" dirty="0" err="1" smtClean="0"/>
              <a:t>aksiyonlarının</a:t>
            </a:r>
            <a:r>
              <a:rPr lang="en-GB" sz="2400" dirty="0" smtClean="0"/>
              <a:t> </a:t>
            </a:r>
            <a:r>
              <a:rPr lang="tr-TR" sz="2400" dirty="0" smtClean="0"/>
              <a:t>faaliyetleri (</a:t>
            </a:r>
            <a:r>
              <a:rPr lang="tr-TR" sz="2400" dirty="0" err="1" smtClean="0"/>
              <a:t>workshops</a:t>
            </a:r>
            <a:r>
              <a:rPr lang="tr-TR" sz="2400" dirty="0" smtClean="0"/>
              <a:t>, </a:t>
            </a:r>
            <a:r>
              <a:rPr lang="tr-TR" sz="2400" dirty="0" err="1" smtClean="0"/>
              <a:t>conference</a:t>
            </a:r>
            <a:r>
              <a:rPr lang="tr-TR" sz="2400" dirty="0" smtClean="0"/>
              <a:t>, STSM, </a:t>
            </a:r>
            <a:r>
              <a:rPr lang="tr-TR" sz="2400" dirty="0" err="1" smtClean="0"/>
              <a:t>Training</a:t>
            </a:r>
            <a:r>
              <a:rPr lang="tr-TR" sz="2400" dirty="0" smtClean="0"/>
              <a:t> </a:t>
            </a:r>
            <a:r>
              <a:rPr lang="tr-TR" sz="2400" dirty="0" err="1" smtClean="0"/>
              <a:t>Schools</a:t>
            </a:r>
            <a:r>
              <a:rPr lang="tr-TR" sz="2400" dirty="0" smtClean="0"/>
              <a:t> </a:t>
            </a:r>
            <a:r>
              <a:rPr lang="tr-TR" sz="2400" dirty="0" err="1" smtClean="0"/>
              <a:t>etc</a:t>
            </a:r>
            <a:r>
              <a:rPr lang="tr-TR" sz="2400" dirty="0" smtClean="0"/>
              <a:t>) </a:t>
            </a:r>
            <a:r>
              <a:rPr lang="en-GB" sz="2400" dirty="0" smtClean="0"/>
              <a:t>, AB ÇP </a:t>
            </a:r>
            <a:r>
              <a:rPr lang="en-GB" sz="2400" dirty="0" err="1" smtClean="0"/>
              <a:t>tarafından</a:t>
            </a:r>
            <a:r>
              <a:rPr lang="en-GB" sz="2400" dirty="0" smtClean="0"/>
              <a:t> </a:t>
            </a:r>
            <a:r>
              <a:rPr lang="en-GB" sz="2400" dirty="0" err="1" smtClean="0"/>
              <a:t>finanse</a:t>
            </a:r>
            <a:r>
              <a:rPr lang="en-GB" sz="2400" dirty="0" smtClean="0"/>
              <a:t> </a:t>
            </a:r>
            <a:r>
              <a:rPr lang="en-GB" sz="2400" dirty="0" err="1" smtClean="0"/>
              <a:t>edilmektedir</a:t>
            </a:r>
            <a:r>
              <a:rPr lang="en-GB" sz="2400" dirty="0" smtClean="0"/>
              <a:t>.</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209" y="9854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5623122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p:nvPr/>
        </p:nvSpPr>
        <p:spPr>
          <a:xfrm>
            <a:off x="1511595" y="916363"/>
            <a:ext cx="4922630" cy="523220"/>
          </a:xfrm>
          <a:prstGeom prst="rect">
            <a:avLst/>
          </a:prstGeom>
        </p:spPr>
        <p:txBody>
          <a:bodyPr wrap="none">
            <a:spAutoFit/>
          </a:bodyPr>
          <a:lstStyle/>
          <a:p>
            <a:r>
              <a:rPr lang="tr-TR" sz="2800" b="1" dirty="0" smtClean="0">
                <a:solidFill>
                  <a:srgbClr val="0070C0"/>
                </a:solidFill>
              </a:rPr>
              <a:t>COST Aksiyonlarına Katılım</a:t>
            </a:r>
            <a:endParaRPr lang="tr-TR" sz="2800" dirty="0">
              <a:solidFill>
                <a:srgbClr val="0070C0"/>
              </a:solidFill>
            </a:endParaRPr>
          </a:p>
        </p:txBody>
      </p:sp>
      <p:sp>
        <p:nvSpPr>
          <p:cNvPr id="10" name="7 Dikdörtgen"/>
          <p:cNvSpPr/>
          <p:nvPr/>
        </p:nvSpPr>
        <p:spPr>
          <a:xfrm>
            <a:off x="310769" y="1464550"/>
            <a:ext cx="8728516" cy="3529427"/>
          </a:xfrm>
          <a:prstGeom prst="rect">
            <a:avLst/>
          </a:prstGeom>
        </p:spPr>
        <p:txBody>
          <a:bodyPr wrap="square">
            <a:spAutoFit/>
          </a:bodyPr>
          <a:lstStyle/>
          <a:p>
            <a:pPr marL="609600" indent="-609600" algn="just" eaLnBrk="1" hangingPunct="1">
              <a:lnSpc>
                <a:spcPct val="100000"/>
              </a:lnSpc>
              <a:buFont typeface="Arial" pitchFamily="34" charset="0"/>
              <a:buNone/>
            </a:pPr>
            <a:endParaRPr lang="tr-TR" sz="2400" dirty="0" smtClean="0"/>
          </a:p>
          <a:p>
            <a:pPr marL="609600" indent="-609600" algn="l" eaLnBrk="1" hangingPunct="1">
              <a:lnSpc>
                <a:spcPct val="85000"/>
              </a:lnSpc>
              <a:buClr>
                <a:srgbClr val="FF0000"/>
              </a:buClr>
              <a:buFont typeface="Arial" pitchFamily="34" charset="0"/>
              <a:buAutoNum type="arabicPeriod"/>
            </a:pPr>
            <a:r>
              <a:rPr lang="tr-TR" sz="2400" dirty="0" smtClean="0">
                <a:solidFill>
                  <a:srgbClr val="FF0000"/>
                </a:solidFill>
              </a:rPr>
              <a:t>Yeni bir COST Aksiyonu önerisinde bulunmak:</a:t>
            </a:r>
            <a:r>
              <a:rPr lang="tr-TR" sz="2400" dirty="0" smtClean="0"/>
              <a:t> “Öneride bulunan” ülkenin yanına en az 4 farklı (Toplam 5) ülkeden araştırmacıları da alarak doğrudan </a:t>
            </a:r>
            <a:r>
              <a:rPr lang="tr-TR" sz="2400" dirty="0" err="1" smtClean="0"/>
              <a:t>COST’a</a:t>
            </a:r>
            <a:r>
              <a:rPr lang="tr-TR" sz="2400" dirty="0" smtClean="0"/>
              <a:t> yaptığı öneri. </a:t>
            </a:r>
          </a:p>
          <a:p>
            <a:pPr marL="609600" indent="-609600" algn="l" eaLnBrk="1" hangingPunct="1">
              <a:lnSpc>
                <a:spcPct val="85000"/>
              </a:lnSpc>
              <a:buClr>
                <a:srgbClr val="FF0000"/>
              </a:buClr>
              <a:buFont typeface="Arial" pitchFamily="34" charset="0"/>
              <a:buAutoNum type="arabicPeriod"/>
            </a:pPr>
            <a:endParaRPr lang="tr-TR" sz="2400" dirty="0" smtClean="0"/>
          </a:p>
          <a:p>
            <a:pPr marL="609600" indent="-609600" algn="l">
              <a:lnSpc>
                <a:spcPct val="85000"/>
              </a:lnSpc>
              <a:buClr>
                <a:srgbClr val="FF0000"/>
              </a:buClr>
              <a:buFont typeface="Arial" pitchFamily="34" charset="0"/>
              <a:buAutoNum type="arabicPeriod"/>
            </a:pPr>
            <a:r>
              <a:rPr lang="tr-TR" sz="2400" dirty="0" smtClean="0">
                <a:solidFill>
                  <a:srgbClr val="FF0000"/>
                </a:solidFill>
              </a:rPr>
              <a:t>Mevcut bir COST Aksiyonuna katılmak:</a:t>
            </a:r>
            <a:r>
              <a:rPr lang="tr-TR" sz="2400" dirty="0" smtClean="0"/>
              <a:t> </a:t>
            </a:r>
            <a:r>
              <a:rPr lang="tr-TR" sz="2400" dirty="0" err="1" smtClean="0"/>
              <a:t>COST’un</a:t>
            </a:r>
            <a:r>
              <a:rPr lang="tr-TR" sz="2400" dirty="0" smtClean="0"/>
              <a:t> mevcut 200’den fazla aksiyonundan araştırmacının konusuyla ilgili olan bir tanesi altında yürürlükte olan araştırma projesi kapsamında MC (</a:t>
            </a:r>
            <a:r>
              <a:rPr lang="tr-TR" sz="2400" dirty="0" err="1" smtClean="0"/>
              <a:t>Management</a:t>
            </a:r>
            <a:r>
              <a:rPr lang="tr-TR" sz="2400" dirty="0" smtClean="0"/>
              <a:t> </a:t>
            </a:r>
            <a:r>
              <a:rPr lang="tr-TR" sz="2400" dirty="0" err="1" smtClean="0"/>
              <a:t>Committee</a:t>
            </a:r>
            <a:r>
              <a:rPr lang="tr-TR" sz="2400" dirty="0" smtClean="0"/>
              <a:t>) üyesi olarak atanması.</a:t>
            </a:r>
          </a:p>
          <a:p>
            <a:pPr marL="609600" indent="-609600" eaLnBrk="1" hangingPunct="1">
              <a:lnSpc>
                <a:spcPct val="85000"/>
              </a:lnSpc>
              <a:buClr>
                <a:srgbClr val="FF0000"/>
              </a:buClr>
              <a:buFont typeface="Arial" pitchFamily="34" charset="0"/>
              <a:buAutoNum type="arabicPeriod"/>
            </a:pPr>
            <a:endParaRPr lang="tr-TR" dirty="0" smtClean="0"/>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720"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4391739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p:nvPr/>
        </p:nvSpPr>
        <p:spPr>
          <a:xfrm>
            <a:off x="1511595" y="916363"/>
            <a:ext cx="4922630" cy="523220"/>
          </a:xfrm>
          <a:prstGeom prst="rect">
            <a:avLst/>
          </a:prstGeom>
        </p:spPr>
        <p:txBody>
          <a:bodyPr wrap="none">
            <a:spAutoFit/>
          </a:bodyPr>
          <a:lstStyle/>
          <a:p>
            <a:r>
              <a:rPr lang="tr-TR" sz="2800" b="1" dirty="0" smtClean="0">
                <a:solidFill>
                  <a:srgbClr val="0070C0"/>
                </a:solidFill>
              </a:rPr>
              <a:t>COST Aksiyonlarına Katılım</a:t>
            </a:r>
            <a:endParaRPr lang="tr-TR" sz="2800" dirty="0">
              <a:solidFill>
                <a:srgbClr val="0070C0"/>
              </a:solidFill>
            </a:endParaRPr>
          </a:p>
        </p:txBody>
      </p:sp>
      <p:sp>
        <p:nvSpPr>
          <p:cNvPr id="10" name="7 Dikdörtgen"/>
          <p:cNvSpPr/>
          <p:nvPr/>
        </p:nvSpPr>
        <p:spPr>
          <a:xfrm>
            <a:off x="415484" y="1964419"/>
            <a:ext cx="8728516" cy="2781531"/>
          </a:xfrm>
          <a:prstGeom prst="rect">
            <a:avLst/>
          </a:prstGeom>
        </p:spPr>
        <p:txBody>
          <a:bodyPr wrap="square">
            <a:spAutoFit/>
          </a:bodyPr>
          <a:lstStyle/>
          <a:p>
            <a:pPr marL="331788" lvl="0" indent="-331788" algn="l">
              <a:spcBef>
                <a:spcPts val="0"/>
              </a:spcBef>
              <a:spcAft>
                <a:spcPts val="9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400" kern="0" dirty="0"/>
              <a:t>COST, </a:t>
            </a:r>
            <a:r>
              <a:rPr lang="tr-TR" sz="2400" u="sng" kern="0" dirty="0">
                <a:solidFill>
                  <a:srgbClr val="FF0000"/>
                </a:solidFill>
              </a:rPr>
              <a:t>ulusal olarak desteklenen araştırma projelerinin</a:t>
            </a:r>
            <a:r>
              <a:rPr lang="tr-TR" sz="2400" kern="0" dirty="0">
                <a:solidFill>
                  <a:srgbClr val="FF0000"/>
                </a:solidFill>
              </a:rPr>
              <a:t> </a:t>
            </a:r>
            <a:r>
              <a:rPr lang="tr-TR" sz="2400" kern="0" dirty="0" smtClean="0">
                <a:solidFill>
                  <a:srgbClr val="FF0000"/>
                </a:solidFill>
              </a:rPr>
              <a:t>(1001, 1003, </a:t>
            </a:r>
            <a:r>
              <a:rPr lang="tr-TR" sz="2400" kern="0" dirty="0" err="1" smtClean="0">
                <a:solidFill>
                  <a:srgbClr val="FF0000"/>
                </a:solidFill>
              </a:rPr>
              <a:t>vb</a:t>
            </a:r>
            <a:r>
              <a:rPr lang="tr-TR" sz="2400" kern="0" dirty="0" smtClean="0">
                <a:solidFill>
                  <a:srgbClr val="FF0000"/>
                </a:solidFill>
              </a:rPr>
              <a:t> (ARDEB) in onayı) </a:t>
            </a:r>
            <a:r>
              <a:rPr lang="tr-TR" sz="2400" kern="0" dirty="0" smtClean="0"/>
              <a:t>yürütücülerinin</a:t>
            </a:r>
            <a:r>
              <a:rPr lang="tr-TR" sz="2400" kern="0" dirty="0"/>
              <a:t>, Avrupa düzeyinde oluşturulmuş bilimsel ağlara dahil olmalarını sağlamaktadır.</a:t>
            </a:r>
          </a:p>
          <a:p>
            <a:pPr marL="331788" lvl="0" indent="-331788" algn="l">
              <a:spcBef>
                <a:spcPts val="0"/>
              </a:spcBef>
              <a:spcAft>
                <a:spcPts val="9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400" kern="0" dirty="0" err="1"/>
              <a:t>COST’un</a:t>
            </a:r>
            <a:r>
              <a:rPr lang="tr-TR" sz="2400" kern="0" dirty="0"/>
              <a:t> ülkemizdeki bilimsel koordinatörlüğü TÜBİTAK </a:t>
            </a:r>
            <a:r>
              <a:rPr lang="tr-TR" sz="2400" kern="0" dirty="0" smtClean="0"/>
              <a:t>UİDB tarafından </a:t>
            </a:r>
            <a:r>
              <a:rPr lang="tr-TR" sz="2400" kern="0" dirty="0"/>
              <a:t>sağlanmaktadır.</a:t>
            </a:r>
            <a:endParaRPr lang="en-GB" sz="2400" kern="0" dirty="0"/>
          </a:p>
          <a:p>
            <a:pPr marL="609600" indent="-609600" eaLnBrk="1" hangingPunct="1">
              <a:lnSpc>
                <a:spcPct val="85000"/>
              </a:lnSpc>
              <a:buClr>
                <a:srgbClr val="FF0000"/>
              </a:buClr>
              <a:buFont typeface="Arial" pitchFamily="34" charset="0"/>
              <a:buAutoNum type="arabicPeriod"/>
            </a:pPr>
            <a:endParaRPr lang="tr-TR" dirty="0" smtClean="0"/>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767"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7838845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p:nvPr/>
        </p:nvSpPr>
        <p:spPr>
          <a:xfrm>
            <a:off x="1014310" y="845978"/>
            <a:ext cx="6479146" cy="523220"/>
          </a:xfrm>
          <a:prstGeom prst="rect">
            <a:avLst/>
          </a:prstGeom>
        </p:spPr>
        <p:txBody>
          <a:bodyPr wrap="none">
            <a:spAutoFit/>
          </a:bodyPr>
          <a:lstStyle/>
          <a:p>
            <a:r>
              <a:rPr lang="tr-TR" sz="2800" b="1" dirty="0" smtClean="0">
                <a:solidFill>
                  <a:srgbClr val="0070C0"/>
                </a:solidFill>
              </a:rPr>
              <a:t>COST Aksiyonlarına Katılım Kuralları</a:t>
            </a:r>
            <a:endParaRPr lang="tr-TR" sz="2800" dirty="0">
              <a:solidFill>
                <a:srgbClr val="0070C0"/>
              </a:solidFill>
            </a:endParaRPr>
          </a:p>
        </p:txBody>
      </p:sp>
      <p:sp>
        <p:nvSpPr>
          <p:cNvPr id="10" name="7 Dikdörtgen"/>
          <p:cNvSpPr/>
          <p:nvPr/>
        </p:nvSpPr>
        <p:spPr>
          <a:xfrm>
            <a:off x="100179" y="1492072"/>
            <a:ext cx="8639503" cy="4878258"/>
          </a:xfrm>
          <a:prstGeom prst="rect">
            <a:avLst/>
          </a:prstGeom>
        </p:spPr>
        <p:txBody>
          <a:bodyPr wrap="square">
            <a:spAutoFit/>
          </a:bodyPr>
          <a:lstStyle/>
          <a:p>
            <a:pPr marL="331788" indent="-331788" algn="l" eaLnBrk="1" hangingPunct="1">
              <a:lnSpc>
                <a:spcPct val="100000"/>
              </a:lnSpc>
              <a:spcBef>
                <a:spcPts val="0"/>
              </a:spcBef>
              <a:spcAft>
                <a:spcPts val="6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200" dirty="0" smtClean="0"/>
              <a:t>COST Önerisi Sunan: Araştırma projesiz MC üyesi olarak atanabilirsiniz.</a:t>
            </a:r>
          </a:p>
          <a:p>
            <a:pPr marL="331788" indent="-331788" algn="l" eaLnBrk="1" hangingPunct="1">
              <a:lnSpc>
                <a:spcPct val="100000"/>
              </a:lnSpc>
              <a:spcBef>
                <a:spcPts val="0"/>
              </a:spcBef>
              <a:spcAft>
                <a:spcPts val="6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200" dirty="0" smtClean="0"/>
              <a:t>Araştırmacıların aksiyonlara katılabilmesi/MC üyesi olarak atanması için:</a:t>
            </a:r>
          </a:p>
          <a:p>
            <a:pPr marL="627063" indent="-354013" algn="l">
              <a:lnSpc>
                <a:spcPct val="100000"/>
              </a:lnSpc>
              <a:spcBef>
                <a:spcPts val="0"/>
              </a:spcBef>
              <a:spcAft>
                <a:spcPts val="600"/>
              </a:spcAft>
              <a:buFont typeface="+mj-lt"/>
              <a:buAutoNum type="arabicPeriod"/>
              <a:defRPr/>
            </a:pPr>
            <a:r>
              <a:rPr lang="tr-TR" sz="2200" dirty="0" smtClean="0"/>
              <a:t>Aksiyon konusuyla ilgili TÜBİTAK’a araştırma proje önerisi sunulması ve projenin TÜBİTAK’ça desteklenmesi;  </a:t>
            </a:r>
          </a:p>
          <a:p>
            <a:pPr marL="627063" indent="-354013" algn="l">
              <a:lnSpc>
                <a:spcPct val="100000"/>
              </a:lnSpc>
              <a:spcBef>
                <a:spcPts val="0"/>
              </a:spcBef>
              <a:spcAft>
                <a:spcPts val="600"/>
              </a:spcAft>
              <a:buFont typeface="+mj-lt"/>
              <a:buAutoNum type="arabicPeriod"/>
              <a:defRPr/>
            </a:pPr>
            <a:r>
              <a:rPr lang="tr-TR" sz="2200" dirty="0" smtClean="0"/>
              <a:t>Aksiyon konusu ile ilgili TÜBİTAK’ta yürürlükte bir araştırma projesinin olması (2515, 1001, 3501) veya</a:t>
            </a:r>
          </a:p>
          <a:p>
            <a:pPr marL="627063" indent="-354013" algn="l">
              <a:lnSpc>
                <a:spcPct val="100000"/>
              </a:lnSpc>
              <a:spcBef>
                <a:spcPts val="0"/>
              </a:spcBef>
              <a:spcAft>
                <a:spcPts val="600"/>
              </a:spcAft>
              <a:buFont typeface="+mj-lt"/>
              <a:buAutoNum type="arabicPeriod"/>
              <a:defRPr/>
            </a:pPr>
            <a:r>
              <a:rPr lang="tr-TR" sz="2200" dirty="0" smtClean="0"/>
              <a:t>Aksiyon konusu ile ilgili TÜBİTAK’ta yürüyen bir projenin mevcut olmaması ancak konu ile ilgili bir BAP olması</a:t>
            </a:r>
          </a:p>
          <a:p>
            <a:pPr marL="627063" indent="-354013" algn="l">
              <a:lnSpc>
                <a:spcPct val="100000"/>
              </a:lnSpc>
              <a:spcBef>
                <a:spcPts val="0"/>
              </a:spcBef>
              <a:spcAft>
                <a:spcPts val="600"/>
              </a:spcAft>
              <a:buFont typeface="+mj-lt"/>
              <a:buAutoNum type="arabicPeriod"/>
              <a:defRPr/>
            </a:pPr>
            <a:r>
              <a:rPr lang="tr-TR" sz="2200" dirty="0" smtClean="0"/>
              <a:t>Aksiyon konusu ile ilgili TÜBİTAK’ta yürüyen bir proje ve üniversitede bir BAP olmaması, ancak önceden projeyle katılım sağlanan bir aksiyonun devamı olması</a:t>
            </a: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74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231670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p:nvPr/>
        </p:nvSpPr>
        <p:spPr>
          <a:xfrm>
            <a:off x="807385" y="1145110"/>
            <a:ext cx="7123946" cy="461665"/>
          </a:xfrm>
          <a:prstGeom prst="rect">
            <a:avLst/>
          </a:prstGeom>
        </p:spPr>
        <p:txBody>
          <a:bodyPr wrap="square">
            <a:spAutoFit/>
          </a:bodyPr>
          <a:lstStyle/>
          <a:p>
            <a:r>
              <a:rPr lang="en-GB" sz="2400" b="1" dirty="0" smtClean="0">
                <a:solidFill>
                  <a:srgbClr val="0070C0"/>
                </a:solidFill>
              </a:rPr>
              <a:t>COST </a:t>
            </a:r>
            <a:r>
              <a:rPr lang="en-GB" sz="2400" b="1" dirty="0" err="1" smtClean="0">
                <a:solidFill>
                  <a:srgbClr val="0070C0"/>
                </a:solidFill>
              </a:rPr>
              <a:t>Projesi</a:t>
            </a:r>
            <a:r>
              <a:rPr lang="en-GB" sz="2400" b="1" dirty="0" smtClean="0">
                <a:solidFill>
                  <a:srgbClr val="0070C0"/>
                </a:solidFill>
              </a:rPr>
              <a:t> </a:t>
            </a:r>
            <a:r>
              <a:rPr lang="en-GB" sz="2400" b="1" dirty="0" err="1" smtClean="0">
                <a:solidFill>
                  <a:srgbClr val="0070C0"/>
                </a:solidFill>
              </a:rPr>
              <a:t>Önerme</a:t>
            </a:r>
            <a:r>
              <a:rPr lang="en-GB" sz="2400" b="1" dirty="0" smtClean="0">
                <a:solidFill>
                  <a:srgbClr val="0070C0"/>
                </a:solidFill>
              </a:rPr>
              <a:t> </a:t>
            </a:r>
            <a:r>
              <a:rPr lang="tr-TR" sz="2400" b="1" dirty="0" smtClean="0">
                <a:solidFill>
                  <a:srgbClr val="0070C0"/>
                </a:solidFill>
              </a:rPr>
              <a:t>v</a:t>
            </a:r>
            <a:r>
              <a:rPr lang="en-GB" sz="2400" b="1" dirty="0" smtClean="0">
                <a:solidFill>
                  <a:srgbClr val="0070C0"/>
                </a:solidFill>
              </a:rPr>
              <a:t>e </a:t>
            </a:r>
            <a:r>
              <a:rPr lang="en-GB" sz="2400" b="1" dirty="0" err="1" smtClean="0">
                <a:solidFill>
                  <a:srgbClr val="0070C0"/>
                </a:solidFill>
              </a:rPr>
              <a:t>Destekleme</a:t>
            </a:r>
            <a:r>
              <a:rPr lang="en-GB" sz="2400" b="1" dirty="0" smtClean="0">
                <a:solidFill>
                  <a:srgbClr val="0070C0"/>
                </a:solidFill>
              </a:rPr>
              <a:t> </a:t>
            </a:r>
            <a:r>
              <a:rPr lang="tr-TR" sz="2400" b="1" dirty="0" smtClean="0">
                <a:solidFill>
                  <a:srgbClr val="0070C0"/>
                </a:solidFill>
              </a:rPr>
              <a:t>Süreci</a:t>
            </a:r>
            <a:endParaRPr lang="tr-TR" sz="2400" dirty="0">
              <a:solidFill>
                <a:srgbClr val="0070C0"/>
              </a:solidFill>
            </a:endParaRPr>
          </a:p>
        </p:txBody>
      </p:sp>
      <p:sp>
        <p:nvSpPr>
          <p:cNvPr id="10" name="7 Dikdörtgen"/>
          <p:cNvSpPr/>
          <p:nvPr/>
        </p:nvSpPr>
        <p:spPr>
          <a:xfrm>
            <a:off x="242069" y="1643157"/>
            <a:ext cx="8355724" cy="5447645"/>
          </a:xfrm>
          <a:prstGeom prst="rect">
            <a:avLst/>
          </a:prstGeom>
        </p:spPr>
        <p:txBody>
          <a:bodyPr wrap="square">
            <a:spAutoFit/>
          </a:bodyPr>
          <a:lstStyle/>
          <a:p>
            <a:pPr lvl="0" algn="l">
              <a:buFont typeface="Arial" pitchFamily="34" charset="0"/>
              <a:buChar char="•"/>
            </a:pPr>
            <a:r>
              <a:rPr lang="tr-TR" sz="2200" u="sng" dirty="0" smtClean="0">
                <a:solidFill>
                  <a:srgbClr val="3333CC"/>
                </a:solidFill>
              </a:rPr>
              <a:t>www.</a:t>
            </a:r>
            <a:r>
              <a:rPr lang="tr-TR" sz="2200" u="sng" dirty="0" err="1" smtClean="0">
                <a:solidFill>
                  <a:srgbClr val="3333CC"/>
                </a:solidFill>
              </a:rPr>
              <a:t>cost</a:t>
            </a:r>
            <a:r>
              <a:rPr lang="tr-TR" sz="2200" u="sng" dirty="0" smtClean="0">
                <a:solidFill>
                  <a:srgbClr val="3333CC"/>
                </a:solidFill>
              </a:rPr>
              <a:t>.</a:t>
            </a:r>
            <a:r>
              <a:rPr lang="tr-TR" sz="2200" u="sng" dirty="0" err="1" smtClean="0">
                <a:solidFill>
                  <a:srgbClr val="3333CC"/>
                </a:solidFill>
              </a:rPr>
              <a:t>eu</a:t>
            </a:r>
            <a:r>
              <a:rPr lang="tr-TR" sz="2200" dirty="0" smtClean="0">
                <a:solidFill>
                  <a:srgbClr val="FFFFFF"/>
                </a:solidFill>
              </a:rPr>
              <a:t> </a:t>
            </a:r>
            <a:r>
              <a:rPr lang="tr-TR" sz="2200" dirty="0" smtClean="0">
                <a:solidFill>
                  <a:srgbClr val="000000"/>
                </a:solidFill>
              </a:rPr>
              <a:t>adresli COST web sayfasından araştırmacının kendi konusuyla ilgili bir COST aksiyonunu seçerek </a:t>
            </a:r>
            <a:r>
              <a:rPr lang="tr-TR" sz="2200" dirty="0" err="1" smtClean="0">
                <a:solidFill>
                  <a:srgbClr val="000000"/>
                </a:solidFill>
              </a:rPr>
              <a:t>MoU’sunu</a:t>
            </a:r>
            <a:r>
              <a:rPr lang="tr-TR" sz="2200" dirty="0" smtClean="0">
                <a:solidFill>
                  <a:srgbClr val="000000"/>
                </a:solidFill>
              </a:rPr>
              <a:t> incelemesi </a:t>
            </a:r>
          </a:p>
          <a:p>
            <a:pPr lvl="0" algn="l">
              <a:buFont typeface="Arial" pitchFamily="34" charset="0"/>
              <a:buChar char="•"/>
            </a:pPr>
            <a:endParaRPr lang="tr-TR" sz="2200" dirty="0" smtClean="0">
              <a:solidFill>
                <a:srgbClr val="000000"/>
              </a:solidFill>
            </a:endParaRPr>
          </a:p>
          <a:p>
            <a:pPr lvl="0" algn="l">
              <a:buFont typeface="Arial" pitchFamily="34" charset="0"/>
              <a:buChar char="•"/>
            </a:pPr>
            <a:r>
              <a:rPr lang="tr-TR" sz="2200" dirty="0" smtClean="0"/>
              <a:t>İlgili </a:t>
            </a:r>
            <a:r>
              <a:rPr lang="tr-TR" sz="2200" dirty="0" err="1" smtClean="0"/>
              <a:t>MoU</a:t>
            </a:r>
            <a:r>
              <a:rPr lang="tr-TR" sz="2200" dirty="0" smtClean="0"/>
              <a:t> çerçevesinde COST Proje Öneri Formunun doldurulması</a:t>
            </a:r>
          </a:p>
          <a:p>
            <a:pPr lvl="0" algn="l">
              <a:buFont typeface="Arial" pitchFamily="34" charset="0"/>
              <a:buChar char="•"/>
            </a:pPr>
            <a:r>
              <a:rPr lang="tr-TR" sz="2200" dirty="0" smtClean="0"/>
              <a:t>Formlar için erişim: </a:t>
            </a:r>
            <a:r>
              <a:rPr lang="tr-TR" sz="2200" u="sng" dirty="0" smtClean="0">
                <a:solidFill>
                  <a:srgbClr val="3333CC"/>
                </a:solidFill>
              </a:rPr>
              <a:t>www.</a:t>
            </a:r>
            <a:r>
              <a:rPr lang="tr-TR" sz="2200" u="sng" dirty="0" err="1" smtClean="0">
                <a:solidFill>
                  <a:srgbClr val="3333CC"/>
                </a:solidFill>
              </a:rPr>
              <a:t>tubitak</a:t>
            </a:r>
            <a:r>
              <a:rPr lang="tr-TR" sz="2200" u="sng" dirty="0" smtClean="0">
                <a:solidFill>
                  <a:srgbClr val="3333CC"/>
                </a:solidFill>
              </a:rPr>
              <a:t>.gov.tr/</a:t>
            </a:r>
            <a:r>
              <a:rPr lang="tr-TR" sz="2200" u="sng" dirty="0" err="1" smtClean="0">
                <a:solidFill>
                  <a:srgbClr val="3333CC"/>
                </a:solidFill>
              </a:rPr>
              <a:t>uidb</a:t>
            </a:r>
            <a:r>
              <a:rPr lang="tr-TR" sz="2200" u="sng" dirty="0" smtClean="0">
                <a:solidFill>
                  <a:srgbClr val="3333CC"/>
                </a:solidFill>
              </a:rPr>
              <a:t>/</a:t>
            </a:r>
            <a:r>
              <a:rPr lang="tr-TR" sz="2200" u="sng" dirty="0" err="1" smtClean="0">
                <a:solidFill>
                  <a:srgbClr val="3333CC"/>
                </a:solidFill>
              </a:rPr>
              <a:t>cost</a:t>
            </a:r>
            <a:endParaRPr lang="tr-TR" sz="2200" dirty="0" smtClean="0"/>
          </a:p>
          <a:p>
            <a:pPr lvl="0" algn="l">
              <a:buFont typeface="Arial" pitchFamily="34" charset="0"/>
              <a:buChar char="•"/>
            </a:pPr>
            <a:endParaRPr lang="tr-TR" sz="2200" dirty="0" smtClean="0"/>
          </a:p>
          <a:p>
            <a:pPr algn="l">
              <a:buFont typeface="Arial" pitchFamily="34" charset="0"/>
              <a:buChar char="•"/>
            </a:pPr>
            <a:r>
              <a:rPr lang="tr-TR" sz="2200" dirty="0" smtClean="0">
                <a:solidFill>
                  <a:srgbClr val="000000"/>
                </a:solidFill>
              </a:rPr>
              <a:t>Formların TÜBİTAK UİDB-’e teslim edilmesi</a:t>
            </a:r>
            <a:endParaRPr lang="tr-TR" sz="2200" dirty="0" smtClean="0"/>
          </a:p>
          <a:p>
            <a:pPr lvl="0" algn="l">
              <a:buFont typeface="Arial" pitchFamily="34" charset="0"/>
              <a:buChar char="•"/>
            </a:pPr>
            <a:endParaRPr lang="tr-TR" sz="2200" dirty="0" smtClean="0"/>
          </a:p>
          <a:p>
            <a:pPr algn="l">
              <a:buFont typeface="Arial" pitchFamily="34" charset="0"/>
              <a:buChar char="•"/>
            </a:pPr>
            <a:r>
              <a:rPr lang="tr-TR" sz="2200" dirty="0" smtClean="0">
                <a:solidFill>
                  <a:srgbClr val="000000"/>
                </a:solidFill>
              </a:rPr>
              <a:t>Proje önerisinin ARDEB/Araştırma Gruplarında değerlendirilmesi (yaklaşık 3 ay)</a:t>
            </a:r>
            <a:endParaRPr lang="tr-TR" sz="2200" dirty="0" smtClean="0"/>
          </a:p>
          <a:p>
            <a:pPr lvl="0" algn="l">
              <a:buFont typeface="Arial" pitchFamily="34" charset="0"/>
              <a:buChar char="•"/>
            </a:pPr>
            <a:endParaRPr lang="tr-TR" sz="2200" dirty="0" smtClean="0"/>
          </a:p>
          <a:p>
            <a:pPr algn="l">
              <a:buFont typeface="Arial" pitchFamily="34" charset="0"/>
              <a:buChar char="•"/>
            </a:pPr>
            <a:r>
              <a:rPr lang="tr-TR" sz="2200" dirty="0" smtClean="0">
                <a:solidFill>
                  <a:srgbClr val="000000"/>
                </a:solidFill>
              </a:rPr>
              <a:t>Desteklenen projenin yürütücüsünün MC temsilcisi olarak atanması</a:t>
            </a:r>
            <a:endParaRPr lang="tr-TR" sz="2200" dirty="0" smtClean="0"/>
          </a:p>
          <a:p>
            <a:pPr lvl="0">
              <a:buFont typeface="Arial" pitchFamily="34" charset="0"/>
              <a:buChar char="•"/>
            </a:pPr>
            <a:endParaRPr lang="tr-TR" dirty="0"/>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5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2360905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0" y="0"/>
            <a:ext cx="9215760" cy="10763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19931" y="-5360"/>
            <a:ext cx="809238" cy="8513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3505854" y="44386"/>
            <a:ext cx="748029" cy="662152"/>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702" y="10361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5" y="117854"/>
            <a:ext cx="9140125" cy="6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5016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0" y="0"/>
            <a:ext cx="9215760" cy="10763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19931" y="-5360"/>
            <a:ext cx="809238" cy="8513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3505854" y="44386"/>
            <a:ext cx="748029" cy="662152"/>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702" y="10361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238"/>
            <a:ext cx="9144000" cy="689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7790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0" y="0"/>
            <a:ext cx="9215760" cy="10763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19931" y="-5360"/>
            <a:ext cx="809238" cy="8513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3505854" y="44386"/>
            <a:ext cx="748029" cy="662152"/>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702" y="10361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41"/>
            <a:ext cx="9017000" cy="675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1915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31" y="1554358"/>
            <a:ext cx="7162799" cy="530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31" y="910472"/>
            <a:ext cx="6039805" cy="3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0163"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485054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1" y="1654175"/>
            <a:ext cx="88392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2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93" y="1111250"/>
            <a:ext cx="58483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720" y="9854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6507262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601788"/>
            <a:ext cx="72771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5" y="1076325"/>
            <a:ext cx="53260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232"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1289158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Dikdörtgen"/>
          <p:cNvSpPr/>
          <p:nvPr/>
        </p:nvSpPr>
        <p:spPr>
          <a:xfrm>
            <a:off x="761094" y="2181129"/>
            <a:ext cx="7693572" cy="4616648"/>
          </a:xfrm>
          <a:prstGeom prst="rect">
            <a:avLst/>
          </a:prstGeom>
        </p:spPr>
        <p:txBody>
          <a:bodyPr wrap="square">
            <a:spAutoFit/>
          </a:bodyPr>
          <a:lstStyle/>
          <a:p>
            <a:pPr lvl="0" algn="l">
              <a:buFont typeface="Wingdings" pitchFamily="2" charset="2"/>
              <a:buChar char="§"/>
            </a:pPr>
            <a:r>
              <a:rPr lang="tr-TR" sz="2400" dirty="0" smtClean="0">
                <a:solidFill>
                  <a:srgbClr val="000000"/>
                </a:solidFill>
              </a:rPr>
              <a:t>Yılda iki kez yapılan iki aşamalı çağrı (</a:t>
            </a:r>
            <a:r>
              <a:rPr lang="tr-TR" sz="2400" dirty="0" err="1" smtClean="0">
                <a:solidFill>
                  <a:srgbClr val="000000"/>
                </a:solidFill>
              </a:rPr>
              <a:t>open</a:t>
            </a:r>
            <a:r>
              <a:rPr lang="tr-TR" sz="2400" dirty="0" smtClean="0">
                <a:solidFill>
                  <a:srgbClr val="000000"/>
                </a:solidFill>
              </a:rPr>
              <a:t> </a:t>
            </a:r>
            <a:r>
              <a:rPr lang="tr-TR" sz="2400" dirty="0" err="1" smtClean="0">
                <a:solidFill>
                  <a:srgbClr val="000000"/>
                </a:solidFill>
              </a:rPr>
              <a:t>call</a:t>
            </a:r>
            <a:r>
              <a:rPr lang="tr-TR" sz="2400" dirty="0" smtClean="0">
                <a:solidFill>
                  <a:srgbClr val="000000"/>
                </a:solidFill>
              </a:rPr>
              <a:t>)</a:t>
            </a:r>
          </a:p>
          <a:p>
            <a:pPr lvl="0" algn="l">
              <a:buFont typeface="Wingdings" pitchFamily="2" charset="2"/>
              <a:buChar char="§"/>
            </a:pPr>
            <a:endParaRPr lang="tr-TR" sz="2400" dirty="0" smtClean="0">
              <a:solidFill>
                <a:srgbClr val="000000"/>
              </a:solidFill>
            </a:endParaRPr>
          </a:p>
          <a:p>
            <a:pPr algn="l">
              <a:buFont typeface="Wingdings" pitchFamily="2" charset="2"/>
              <a:buChar char="§"/>
            </a:pPr>
            <a:r>
              <a:rPr lang="tr-TR" sz="2400" dirty="0" smtClean="0">
                <a:solidFill>
                  <a:srgbClr val="000000"/>
                </a:solidFill>
              </a:rPr>
              <a:t>Ön başvuruların COST tarafından yapılan değerlendirmesi</a:t>
            </a:r>
          </a:p>
          <a:p>
            <a:pPr algn="l">
              <a:buFont typeface="Wingdings" pitchFamily="2" charset="2"/>
              <a:buChar char="§"/>
            </a:pPr>
            <a:endParaRPr lang="tr-TR" sz="2400" dirty="0" smtClean="0">
              <a:solidFill>
                <a:srgbClr val="000000"/>
              </a:solidFill>
            </a:endParaRPr>
          </a:p>
          <a:p>
            <a:pPr lvl="0" algn="l">
              <a:buFont typeface="Wingdings" pitchFamily="2" charset="2"/>
              <a:buChar char="§"/>
            </a:pPr>
            <a:r>
              <a:rPr lang="tr-TR" sz="2400" dirty="0" smtClean="0">
                <a:solidFill>
                  <a:srgbClr val="000000"/>
                </a:solidFill>
              </a:rPr>
              <a:t>En yüksek puanı alan 75 öneri sahibine “tam teklif” (</a:t>
            </a:r>
            <a:r>
              <a:rPr lang="tr-TR" sz="2400" dirty="0" err="1" smtClean="0">
                <a:solidFill>
                  <a:srgbClr val="000000"/>
                </a:solidFill>
              </a:rPr>
              <a:t>full</a:t>
            </a:r>
            <a:r>
              <a:rPr lang="tr-TR" sz="2400" dirty="0" smtClean="0">
                <a:solidFill>
                  <a:srgbClr val="000000"/>
                </a:solidFill>
              </a:rPr>
              <a:t> </a:t>
            </a:r>
            <a:r>
              <a:rPr lang="tr-TR" sz="2400" dirty="0" err="1" smtClean="0">
                <a:solidFill>
                  <a:srgbClr val="000000"/>
                </a:solidFill>
              </a:rPr>
              <a:t>proposal</a:t>
            </a:r>
            <a:r>
              <a:rPr lang="tr-TR" sz="2400" dirty="0" smtClean="0">
                <a:solidFill>
                  <a:srgbClr val="000000"/>
                </a:solidFill>
              </a:rPr>
              <a:t>) için davet </a:t>
            </a:r>
          </a:p>
          <a:p>
            <a:pPr lvl="0" algn="l">
              <a:buFont typeface="Wingdings" pitchFamily="2" charset="2"/>
              <a:buChar char="§"/>
            </a:pPr>
            <a:endParaRPr lang="tr-TR" sz="2400" dirty="0" smtClean="0">
              <a:solidFill>
                <a:srgbClr val="000000"/>
              </a:solidFill>
            </a:endParaRPr>
          </a:p>
          <a:p>
            <a:pPr algn="l">
              <a:buFont typeface="Wingdings" pitchFamily="2" charset="2"/>
              <a:buChar char="§"/>
            </a:pPr>
            <a:r>
              <a:rPr lang="tr-TR" sz="2400" dirty="0" smtClean="0">
                <a:solidFill>
                  <a:srgbClr val="000000"/>
                </a:solidFill>
              </a:rPr>
              <a:t>Tam tekliflerin oluşturulan panellerde değerlendirilmesi ve onaylanması</a:t>
            </a:r>
            <a:endParaRPr lang="tr-TR" sz="2400" dirty="0" smtClean="0"/>
          </a:p>
          <a:p>
            <a:pPr lvl="0"/>
            <a:endParaRPr lang="tr-TR" dirty="0" smtClean="0"/>
          </a:p>
          <a:p>
            <a:endParaRPr lang="tr-TR" dirty="0" smtClean="0"/>
          </a:p>
          <a:p>
            <a:pPr lvl="0"/>
            <a:endParaRPr lang="tr-TR" dirty="0"/>
          </a:p>
        </p:txBody>
      </p:sp>
      <p:sp>
        <p:nvSpPr>
          <p:cNvPr id="10" name="8 Dikdörtgen"/>
          <p:cNvSpPr/>
          <p:nvPr/>
        </p:nvSpPr>
        <p:spPr>
          <a:xfrm>
            <a:off x="1249825" y="1124840"/>
            <a:ext cx="5817475" cy="954107"/>
          </a:xfrm>
          <a:prstGeom prst="rect">
            <a:avLst/>
          </a:prstGeom>
        </p:spPr>
        <p:txBody>
          <a:bodyPr wrap="square">
            <a:spAutoFit/>
          </a:bodyPr>
          <a:lstStyle/>
          <a:p>
            <a:r>
              <a:rPr lang="en-GB" sz="2800" b="1" dirty="0" err="1" smtClean="0">
                <a:solidFill>
                  <a:srgbClr val="0070C0"/>
                </a:solidFill>
              </a:rPr>
              <a:t>Yeni</a:t>
            </a:r>
            <a:r>
              <a:rPr lang="en-GB" sz="2800" b="1" dirty="0" smtClean="0">
                <a:solidFill>
                  <a:srgbClr val="0070C0"/>
                </a:solidFill>
              </a:rPr>
              <a:t> COST </a:t>
            </a:r>
            <a:r>
              <a:rPr lang="tr-TR" sz="2800" b="1" dirty="0" smtClean="0">
                <a:solidFill>
                  <a:srgbClr val="0070C0"/>
                </a:solidFill>
              </a:rPr>
              <a:t>A</a:t>
            </a:r>
            <a:r>
              <a:rPr lang="en-GB" sz="2800" b="1" dirty="0" err="1" smtClean="0">
                <a:solidFill>
                  <a:srgbClr val="0070C0"/>
                </a:solidFill>
              </a:rPr>
              <a:t>ksiyonlar</a:t>
            </a:r>
            <a:r>
              <a:rPr lang="tr-TR" sz="2800" b="1" dirty="0" smtClean="0">
                <a:solidFill>
                  <a:srgbClr val="0070C0"/>
                </a:solidFill>
              </a:rPr>
              <a:t>ı</a:t>
            </a:r>
            <a:r>
              <a:rPr lang="en-GB" sz="2800" b="1" dirty="0" smtClean="0">
                <a:solidFill>
                  <a:srgbClr val="0070C0"/>
                </a:solidFill>
              </a:rPr>
              <a:t> </a:t>
            </a:r>
            <a:r>
              <a:rPr lang="en-GB" sz="2800" b="1" dirty="0" err="1" smtClean="0">
                <a:solidFill>
                  <a:srgbClr val="0070C0"/>
                </a:solidFill>
              </a:rPr>
              <a:t>için</a:t>
            </a:r>
            <a:r>
              <a:rPr lang="en-GB" sz="2800" b="1" dirty="0" smtClean="0">
                <a:solidFill>
                  <a:srgbClr val="0070C0"/>
                </a:solidFill>
              </a:rPr>
              <a:t> </a:t>
            </a:r>
            <a:r>
              <a:rPr lang="tr-TR" sz="2800" b="1" dirty="0" smtClean="0">
                <a:solidFill>
                  <a:srgbClr val="0070C0"/>
                </a:solidFill>
              </a:rPr>
              <a:t>Ç</a:t>
            </a:r>
            <a:r>
              <a:rPr lang="en-GB" sz="2800" b="1" dirty="0" err="1" smtClean="0">
                <a:solidFill>
                  <a:srgbClr val="0070C0"/>
                </a:solidFill>
              </a:rPr>
              <a:t>ağrı</a:t>
            </a:r>
            <a:r>
              <a:rPr lang="en-GB" sz="2800" b="1" dirty="0" smtClean="0">
                <a:solidFill>
                  <a:srgbClr val="0070C0"/>
                </a:solidFill>
              </a:rPr>
              <a:t> </a:t>
            </a:r>
            <a:r>
              <a:rPr lang="tr-TR" sz="2800" b="1" dirty="0" smtClean="0">
                <a:solidFill>
                  <a:srgbClr val="0070C0"/>
                </a:solidFill>
              </a:rPr>
              <a:t/>
            </a:r>
            <a:br>
              <a:rPr lang="tr-TR" sz="2800" b="1" dirty="0" smtClean="0">
                <a:solidFill>
                  <a:srgbClr val="0070C0"/>
                </a:solidFill>
              </a:rPr>
            </a:br>
            <a:r>
              <a:rPr lang="en-GB" sz="2800" b="1" dirty="0" smtClean="0">
                <a:solidFill>
                  <a:srgbClr val="0070C0"/>
                </a:solidFill>
              </a:rPr>
              <a:t>(</a:t>
            </a:r>
            <a:r>
              <a:rPr lang="tr-TR" sz="2800" b="1" dirty="0" smtClean="0">
                <a:solidFill>
                  <a:srgbClr val="0070C0"/>
                </a:solidFill>
              </a:rPr>
              <a:t>O</a:t>
            </a:r>
            <a:r>
              <a:rPr lang="en-GB" sz="2800" b="1" dirty="0" smtClean="0">
                <a:solidFill>
                  <a:srgbClr val="0070C0"/>
                </a:solidFill>
              </a:rPr>
              <a:t>pen </a:t>
            </a:r>
            <a:r>
              <a:rPr lang="tr-TR" sz="2800" b="1" dirty="0" smtClean="0">
                <a:solidFill>
                  <a:srgbClr val="0070C0"/>
                </a:solidFill>
              </a:rPr>
              <a:t>C</a:t>
            </a:r>
            <a:r>
              <a:rPr lang="en-GB" sz="2800" b="1" dirty="0" smtClean="0">
                <a:solidFill>
                  <a:srgbClr val="0070C0"/>
                </a:solidFill>
              </a:rPr>
              <a:t>all) </a:t>
            </a:r>
            <a:r>
              <a:rPr lang="tr-TR" sz="2800" b="1" dirty="0" smtClean="0">
                <a:solidFill>
                  <a:srgbClr val="0070C0"/>
                </a:solidFill>
              </a:rPr>
              <a:t>S</a:t>
            </a:r>
            <a:r>
              <a:rPr lang="en-GB" sz="2800" b="1" dirty="0" err="1" smtClean="0">
                <a:solidFill>
                  <a:srgbClr val="0070C0"/>
                </a:solidFill>
              </a:rPr>
              <a:t>istemi</a:t>
            </a:r>
            <a:endParaRPr lang="tr-TR" sz="2800" dirty="0">
              <a:solidFill>
                <a:srgbClr val="0070C0"/>
              </a:solidFill>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74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0352734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0533" y="1468040"/>
            <a:ext cx="7886700" cy="4585871"/>
          </a:xfrm>
          <a:prstGeom prst="rect">
            <a:avLst/>
          </a:prstGeom>
        </p:spPr>
        <p:txBody>
          <a:bodyPr wrap="square">
            <a:spAutoFit/>
          </a:bodyPr>
          <a:lstStyle/>
          <a:p>
            <a:r>
              <a:rPr lang="tr-TR" sz="2800" b="1" dirty="0" err="1" smtClean="0">
                <a:solidFill>
                  <a:srgbClr val="0070C0"/>
                </a:solidFill>
              </a:rPr>
              <a:t>Proposal</a:t>
            </a:r>
            <a:r>
              <a:rPr lang="tr-TR" sz="2800" b="1" dirty="0" smtClean="0">
                <a:solidFill>
                  <a:srgbClr val="0070C0"/>
                </a:solidFill>
              </a:rPr>
              <a:t> </a:t>
            </a:r>
            <a:r>
              <a:rPr lang="tr-TR" sz="2800" b="1" dirty="0" err="1">
                <a:solidFill>
                  <a:srgbClr val="0070C0"/>
                </a:solidFill>
              </a:rPr>
              <a:t>template</a:t>
            </a:r>
            <a:r>
              <a:rPr lang="tr-TR" sz="2800" b="1" dirty="0">
                <a:solidFill>
                  <a:srgbClr val="0070C0"/>
                </a:solidFill>
              </a:rPr>
              <a:t> </a:t>
            </a:r>
            <a:endParaRPr lang="tr-TR" sz="2800" b="1" dirty="0" smtClean="0">
              <a:solidFill>
                <a:srgbClr val="0070C0"/>
              </a:solidFill>
            </a:endParaRPr>
          </a:p>
          <a:p>
            <a:endParaRPr lang="tr-TR" sz="2400" dirty="0"/>
          </a:p>
          <a:p>
            <a:r>
              <a:rPr lang="en-US" sz="2400" dirty="0"/>
              <a:t>Proposals for COST Actions have the following sections: </a:t>
            </a:r>
          </a:p>
          <a:p>
            <a:pPr algn="l"/>
            <a:r>
              <a:rPr lang="tr-TR" sz="2400" dirty="0"/>
              <a:t> </a:t>
            </a:r>
            <a:r>
              <a:rPr lang="tr-TR" sz="2400" b="1" dirty="0"/>
              <a:t>General </a:t>
            </a:r>
            <a:r>
              <a:rPr lang="tr-TR" sz="2400" b="1" dirty="0" err="1"/>
              <a:t>Features</a:t>
            </a:r>
            <a:r>
              <a:rPr lang="tr-TR" sz="2400" b="1" dirty="0"/>
              <a:t> </a:t>
            </a:r>
            <a:endParaRPr lang="tr-TR" sz="2400" dirty="0"/>
          </a:p>
          <a:p>
            <a:pPr algn="l"/>
            <a:r>
              <a:rPr lang="tr-TR" sz="2400" dirty="0"/>
              <a:t> </a:t>
            </a:r>
            <a:r>
              <a:rPr lang="tr-TR" sz="2400" b="1" dirty="0"/>
              <a:t>Technical </a:t>
            </a:r>
            <a:r>
              <a:rPr lang="tr-TR" sz="2400" b="1" dirty="0" err="1"/>
              <a:t>Annex</a:t>
            </a:r>
            <a:r>
              <a:rPr lang="tr-TR" sz="2400" b="1" dirty="0"/>
              <a:t> </a:t>
            </a:r>
            <a:endParaRPr lang="tr-TR" sz="2400" dirty="0"/>
          </a:p>
          <a:p>
            <a:pPr algn="l"/>
            <a:r>
              <a:rPr lang="tr-TR" sz="2400" dirty="0"/>
              <a:t> </a:t>
            </a:r>
            <a:r>
              <a:rPr lang="tr-TR" sz="2400" b="1" dirty="0" err="1"/>
              <a:t>References</a:t>
            </a:r>
            <a:r>
              <a:rPr lang="tr-TR" sz="2400" b="1" dirty="0"/>
              <a:t> </a:t>
            </a:r>
            <a:endParaRPr lang="tr-TR" sz="2400" dirty="0"/>
          </a:p>
          <a:p>
            <a:pPr algn="l"/>
            <a:r>
              <a:rPr lang="tr-TR" sz="2400" dirty="0"/>
              <a:t> </a:t>
            </a:r>
            <a:r>
              <a:rPr lang="tr-TR" sz="2400" b="1" dirty="0"/>
              <a:t>COST </a:t>
            </a:r>
            <a:r>
              <a:rPr lang="tr-TR" sz="2400" b="1" dirty="0" err="1"/>
              <a:t>Mission</a:t>
            </a:r>
            <a:r>
              <a:rPr lang="tr-TR" sz="2400" b="1" dirty="0"/>
              <a:t> </a:t>
            </a:r>
            <a:r>
              <a:rPr lang="tr-TR" sz="2400" b="1" dirty="0" err="1"/>
              <a:t>and</a:t>
            </a:r>
            <a:r>
              <a:rPr lang="tr-TR" sz="2400" b="1" dirty="0"/>
              <a:t> </a:t>
            </a:r>
            <a:r>
              <a:rPr lang="tr-TR" sz="2400" b="1" dirty="0" err="1"/>
              <a:t>Policies</a:t>
            </a:r>
            <a:r>
              <a:rPr lang="tr-TR" sz="2400" b="1" dirty="0"/>
              <a:t> </a:t>
            </a:r>
            <a:endParaRPr lang="tr-TR" sz="2400" dirty="0"/>
          </a:p>
          <a:p>
            <a:pPr algn="l"/>
            <a:r>
              <a:rPr lang="tr-TR" sz="2400" dirty="0"/>
              <a:t> </a:t>
            </a:r>
            <a:r>
              <a:rPr lang="tr-TR" sz="2400" b="1" dirty="0"/>
              <a:t>Network of </a:t>
            </a:r>
            <a:r>
              <a:rPr lang="tr-TR" sz="2400" b="1" dirty="0" err="1"/>
              <a:t>Proposers</a:t>
            </a:r>
            <a:r>
              <a:rPr lang="tr-TR" sz="2400" b="1" dirty="0"/>
              <a:t> </a:t>
            </a:r>
            <a:endParaRPr lang="tr-TR" sz="2400" dirty="0"/>
          </a:p>
          <a:p>
            <a:endParaRPr lang="tr-TR" sz="2400" dirty="0"/>
          </a:p>
          <a:p>
            <a:r>
              <a:rPr lang="en-US" sz="2400" dirty="0"/>
              <a:t>All these sections are to be completed online with the exception of the Technical Annex. The instructions related to each section are specified below. </a:t>
            </a:r>
            <a:endParaRPr lang="tr-TR" sz="2400"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76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4835348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86508"/>
            <a:ext cx="9571360" cy="6386364"/>
          </a:xfrm>
          <a:prstGeom prst="rect">
            <a:avLst/>
          </a:prstGeom>
        </p:spPr>
        <p:txBody>
          <a:bodyPr wrap="square">
            <a:spAutoFit/>
          </a:bodyPr>
          <a:lstStyle/>
          <a:p>
            <a:r>
              <a:rPr lang="tr-TR" b="1" dirty="0">
                <a:solidFill>
                  <a:srgbClr val="0070C0"/>
                </a:solidFill>
              </a:rPr>
              <a:t>GENERAL FEATURES </a:t>
            </a:r>
            <a:r>
              <a:rPr lang="tr-TR" dirty="0"/>
              <a:t>	</a:t>
            </a:r>
          </a:p>
          <a:p>
            <a:pPr algn="l"/>
            <a:r>
              <a:rPr lang="tr-TR" b="1" dirty="0"/>
              <a:t>Open Call </a:t>
            </a:r>
            <a:r>
              <a:rPr lang="tr-TR" b="1" dirty="0" err="1" smtClean="0"/>
              <a:t>number</a:t>
            </a:r>
            <a:r>
              <a:rPr lang="tr-TR" b="1" dirty="0" smtClean="0"/>
              <a:t>; </a:t>
            </a:r>
            <a:r>
              <a:rPr lang="tr-TR" dirty="0" err="1" smtClean="0"/>
              <a:t>Automatically</a:t>
            </a:r>
            <a:r>
              <a:rPr lang="tr-TR" dirty="0" smtClean="0"/>
              <a:t> </a:t>
            </a:r>
            <a:r>
              <a:rPr lang="tr-TR" dirty="0" err="1"/>
              <a:t>assigned</a:t>
            </a:r>
            <a:r>
              <a:rPr lang="tr-TR" dirty="0"/>
              <a:t> </a:t>
            </a:r>
          </a:p>
          <a:p>
            <a:pPr algn="l"/>
            <a:r>
              <a:rPr lang="tr-TR" dirty="0"/>
              <a:t>	</a:t>
            </a:r>
          </a:p>
          <a:p>
            <a:pPr algn="l"/>
            <a:r>
              <a:rPr lang="tr-TR" b="1" dirty="0" err="1"/>
              <a:t>Proposal</a:t>
            </a:r>
            <a:r>
              <a:rPr lang="tr-TR" b="1" dirty="0"/>
              <a:t> </a:t>
            </a:r>
            <a:r>
              <a:rPr lang="tr-TR" b="1" dirty="0" err="1"/>
              <a:t>reference</a:t>
            </a:r>
            <a:r>
              <a:rPr lang="tr-TR" b="1" dirty="0"/>
              <a:t> </a:t>
            </a:r>
            <a:r>
              <a:rPr lang="tr-TR" b="1" dirty="0" smtClean="0"/>
              <a:t>; </a:t>
            </a:r>
            <a:r>
              <a:rPr lang="tr-TR" dirty="0" smtClean="0"/>
              <a:t> </a:t>
            </a:r>
            <a:r>
              <a:rPr lang="tr-TR" dirty="0" err="1"/>
              <a:t>Automatically</a:t>
            </a:r>
            <a:r>
              <a:rPr lang="tr-TR" dirty="0"/>
              <a:t> </a:t>
            </a:r>
            <a:r>
              <a:rPr lang="tr-TR" dirty="0" err="1"/>
              <a:t>assigned</a:t>
            </a:r>
            <a:r>
              <a:rPr lang="tr-TR" dirty="0"/>
              <a:t> </a:t>
            </a:r>
          </a:p>
          <a:p>
            <a:pPr algn="l"/>
            <a:r>
              <a:rPr lang="tr-TR" dirty="0"/>
              <a:t>	</a:t>
            </a:r>
          </a:p>
          <a:p>
            <a:pPr algn="l"/>
            <a:r>
              <a:rPr lang="tr-TR" b="1" dirty="0" err="1" smtClean="0"/>
              <a:t>Title</a:t>
            </a:r>
            <a:r>
              <a:rPr lang="tr-TR" b="1" dirty="0" smtClean="0"/>
              <a:t>; </a:t>
            </a:r>
            <a:r>
              <a:rPr lang="tr-TR" dirty="0" err="1" smtClean="0"/>
              <a:t>Mandatory</a:t>
            </a:r>
            <a:r>
              <a:rPr lang="tr-TR" dirty="0" smtClean="0"/>
              <a:t>, </a:t>
            </a:r>
            <a:r>
              <a:rPr lang="tr-TR" dirty="0" err="1" smtClean="0"/>
              <a:t>Max</a:t>
            </a:r>
            <a:r>
              <a:rPr lang="tr-TR" dirty="0"/>
              <a:t>. 12 </a:t>
            </a:r>
            <a:r>
              <a:rPr lang="tr-TR" dirty="0" err="1"/>
              <a:t>words</a:t>
            </a:r>
            <a:r>
              <a:rPr lang="tr-TR" dirty="0"/>
              <a:t> </a:t>
            </a:r>
          </a:p>
          <a:p>
            <a:pPr algn="l"/>
            <a:r>
              <a:rPr lang="en-US" dirty="0"/>
              <a:t> The title of the proposal should describe at a glance what the proposal is about </a:t>
            </a:r>
          </a:p>
          <a:p>
            <a:pPr algn="l"/>
            <a:endParaRPr lang="tr-TR" dirty="0" smtClean="0"/>
          </a:p>
          <a:p>
            <a:pPr algn="l"/>
            <a:r>
              <a:rPr lang="tr-TR" b="1" dirty="0" err="1" smtClean="0"/>
              <a:t>Acronym</a:t>
            </a:r>
            <a:r>
              <a:rPr lang="tr-TR" b="1" dirty="0" smtClean="0"/>
              <a:t> ; </a:t>
            </a:r>
            <a:r>
              <a:rPr lang="tr-TR" dirty="0" err="1" smtClean="0"/>
              <a:t>Mandatory</a:t>
            </a:r>
            <a:r>
              <a:rPr lang="tr-TR" dirty="0" smtClean="0"/>
              <a:t> </a:t>
            </a:r>
            <a:endParaRPr lang="tr-TR" dirty="0"/>
          </a:p>
          <a:p>
            <a:pPr algn="l"/>
            <a:r>
              <a:rPr lang="tr-TR" dirty="0" smtClean="0"/>
              <a:t>	</a:t>
            </a:r>
          </a:p>
          <a:p>
            <a:pPr algn="l"/>
            <a:r>
              <a:rPr lang="tr-TR" b="1" dirty="0" err="1" smtClean="0"/>
              <a:t>Summary</a:t>
            </a:r>
            <a:r>
              <a:rPr lang="tr-TR" b="1" dirty="0" smtClean="0"/>
              <a:t>; </a:t>
            </a:r>
            <a:r>
              <a:rPr lang="tr-TR" dirty="0" smtClean="0"/>
              <a:t> </a:t>
            </a:r>
            <a:r>
              <a:rPr lang="tr-TR" dirty="0" err="1"/>
              <a:t>Max</a:t>
            </a:r>
            <a:r>
              <a:rPr lang="tr-TR" dirty="0"/>
              <a:t>. 250 </a:t>
            </a:r>
            <a:r>
              <a:rPr lang="tr-TR" dirty="0" err="1" smtClean="0"/>
              <a:t>words</a:t>
            </a:r>
            <a:r>
              <a:rPr lang="tr-TR" dirty="0" smtClean="0"/>
              <a:t>; </a:t>
            </a:r>
            <a:r>
              <a:rPr lang="en-US" dirty="0" smtClean="0"/>
              <a:t>illustrate </a:t>
            </a:r>
            <a:r>
              <a:rPr lang="en-US" dirty="0"/>
              <a:t>the </a:t>
            </a:r>
            <a:r>
              <a:rPr lang="en-US" dirty="0" smtClean="0"/>
              <a:t>challenge</a:t>
            </a:r>
            <a:r>
              <a:rPr lang="tr-TR" dirty="0" smtClean="0"/>
              <a:t>s,</a:t>
            </a:r>
            <a:r>
              <a:rPr lang="en-US" dirty="0" smtClean="0"/>
              <a:t> </a:t>
            </a:r>
            <a:r>
              <a:rPr lang="en-US" dirty="0"/>
              <a:t>Action is proposing to address. </a:t>
            </a:r>
          </a:p>
          <a:p>
            <a:endParaRPr lang="tr-TR" dirty="0"/>
          </a:p>
          <a:p>
            <a:pPr algn="l"/>
            <a:r>
              <a:rPr lang="en-US" b="1" i="1" dirty="0"/>
              <a:t>Be brief, clear and “to the point”: illustrate your ideas in a concise manner. Explain what is the main S&amp;T and/or societal Challenge the proposed Action aims to address. </a:t>
            </a:r>
            <a:r>
              <a:rPr lang="en-US" dirty="0"/>
              <a:t>	</a:t>
            </a:r>
          </a:p>
          <a:p>
            <a:pPr algn="l"/>
            <a:r>
              <a:rPr lang="en-US" b="1" dirty="0"/>
              <a:t>Key expertise needed for evaluation </a:t>
            </a:r>
            <a:r>
              <a:rPr lang="tr-TR" b="1" dirty="0" smtClean="0"/>
              <a:t>; </a:t>
            </a:r>
            <a:r>
              <a:rPr lang="tr-TR" dirty="0" smtClean="0"/>
              <a:t>m</a:t>
            </a:r>
            <a:r>
              <a:rPr lang="en-US" dirty="0" smtClean="0"/>
              <a:t>in</a:t>
            </a:r>
            <a:r>
              <a:rPr lang="tr-TR" dirty="0" smtClean="0"/>
              <a:t>.</a:t>
            </a:r>
            <a:r>
              <a:rPr lang="en-US" dirty="0" smtClean="0"/>
              <a:t> 1</a:t>
            </a:r>
            <a:r>
              <a:rPr lang="tr-TR" dirty="0" smtClean="0"/>
              <a:t>, </a:t>
            </a:r>
            <a:r>
              <a:rPr lang="en-US" dirty="0" smtClean="0"/>
              <a:t>max</a:t>
            </a:r>
            <a:r>
              <a:rPr lang="tr-TR" dirty="0" smtClean="0"/>
              <a:t>.</a:t>
            </a:r>
            <a:r>
              <a:rPr lang="en-US" dirty="0" smtClean="0"/>
              <a:t> </a:t>
            </a:r>
            <a:r>
              <a:rPr lang="en-US" dirty="0"/>
              <a:t>5 (recommended: 3</a:t>
            </a:r>
            <a:r>
              <a:rPr lang="en-US" dirty="0" smtClean="0"/>
              <a:t>)</a:t>
            </a:r>
            <a:endParaRPr lang="en-US" dirty="0"/>
          </a:p>
          <a:p>
            <a:endParaRPr lang="tr-TR" dirty="0"/>
          </a:p>
          <a:p>
            <a:pPr algn="l"/>
            <a:r>
              <a:rPr lang="en-US" sz="1700" b="1" i="1" dirty="0"/>
              <a:t>Be aware that this will be the key information for the identification of external experts. COST Association will identify Independent External Experts that have this expertise and are appropriate for the evaluation of your proposal. </a:t>
            </a:r>
            <a:r>
              <a:rPr lang="en-US" sz="1700" dirty="0"/>
              <a:t>	</a:t>
            </a:r>
            <a:endParaRPr lang="tr-TR" sz="1700" dirty="0" smtClean="0"/>
          </a:p>
          <a:p>
            <a:pPr algn="l"/>
            <a:endParaRPr lang="tr-TR" sz="1700" dirty="0"/>
          </a:p>
          <a:p>
            <a:pPr algn="l"/>
            <a:r>
              <a:rPr lang="tr-TR" sz="1700" b="1" dirty="0" err="1" smtClean="0"/>
              <a:t>Keywords</a:t>
            </a:r>
            <a:r>
              <a:rPr lang="tr-TR" sz="1700" b="1" dirty="0" smtClean="0"/>
              <a:t> ; </a:t>
            </a:r>
            <a:r>
              <a:rPr lang="en-US" sz="1700" dirty="0" smtClean="0"/>
              <a:t>Minimum </a:t>
            </a:r>
            <a:r>
              <a:rPr lang="en-US" sz="1700" dirty="0"/>
              <a:t>3 and maximum 5 </a:t>
            </a:r>
            <a:r>
              <a:rPr lang="en-US" sz="1700" dirty="0" smtClean="0"/>
              <a:t>keywords</a:t>
            </a:r>
            <a:r>
              <a:rPr lang="tr-TR" sz="1700" dirty="0" smtClean="0"/>
              <a:t> (</a:t>
            </a:r>
            <a:r>
              <a:rPr lang="en-US" sz="1700" dirty="0" smtClean="0"/>
              <a:t>not </a:t>
            </a:r>
            <a:r>
              <a:rPr lang="en-US" sz="1700" dirty="0"/>
              <a:t>exceeding 60 </a:t>
            </a:r>
            <a:r>
              <a:rPr lang="en-US" sz="1700" dirty="0" smtClean="0"/>
              <a:t>characters</a:t>
            </a:r>
            <a:r>
              <a:rPr lang="tr-TR" sz="1700" dirty="0" smtClean="0"/>
              <a:t>)</a:t>
            </a:r>
            <a:r>
              <a:rPr lang="en-US" sz="1700" dirty="0" smtClean="0"/>
              <a:t> </a:t>
            </a:r>
            <a:endParaRPr lang="en-US" sz="1700" dirty="0"/>
          </a:p>
          <a:p>
            <a:pPr algn="l"/>
            <a:r>
              <a:rPr lang="en-US" dirty="0" smtClean="0"/>
              <a:t></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233"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99225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281" y="1044585"/>
            <a:ext cx="8623300" cy="5355312"/>
          </a:xfrm>
          <a:prstGeom prst="rect">
            <a:avLst/>
          </a:prstGeom>
        </p:spPr>
        <p:txBody>
          <a:bodyPr wrap="square">
            <a:spAutoFit/>
          </a:bodyPr>
          <a:lstStyle/>
          <a:p>
            <a:r>
              <a:rPr lang="tr-TR" b="1" dirty="0" err="1" smtClean="0">
                <a:solidFill>
                  <a:srgbClr val="0070C0"/>
                </a:solidFill>
              </a:rPr>
              <a:t>Section</a:t>
            </a:r>
            <a:r>
              <a:rPr lang="tr-TR" b="1" dirty="0" smtClean="0">
                <a:solidFill>
                  <a:srgbClr val="0070C0"/>
                </a:solidFill>
              </a:rPr>
              <a:t> </a:t>
            </a:r>
            <a:r>
              <a:rPr lang="tr-TR" b="1" dirty="0">
                <a:solidFill>
                  <a:srgbClr val="0070C0"/>
                </a:solidFill>
              </a:rPr>
              <a:t>1 - S&amp;T EXCELLENCE </a:t>
            </a:r>
            <a:endParaRPr lang="tr-TR" dirty="0">
              <a:solidFill>
                <a:srgbClr val="0070C0"/>
              </a:solidFill>
            </a:endParaRPr>
          </a:p>
          <a:p>
            <a:pPr algn="l"/>
            <a:r>
              <a:rPr lang="tr-TR" b="1" dirty="0"/>
              <a:t>1.1 Challenge </a:t>
            </a:r>
          </a:p>
          <a:p>
            <a:pPr algn="l"/>
            <a:r>
              <a:rPr lang="en-US" dirty="0"/>
              <a:t>1.1.1 Description of the Challenge (Main Aim) </a:t>
            </a:r>
          </a:p>
          <a:p>
            <a:pPr algn="l"/>
            <a:r>
              <a:rPr lang="tr-TR" dirty="0" smtClean="0"/>
              <a:t>1.1.2 </a:t>
            </a:r>
            <a:r>
              <a:rPr lang="tr-TR" dirty="0" err="1"/>
              <a:t>Relevance</a:t>
            </a:r>
            <a:r>
              <a:rPr lang="tr-TR" dirty="0"/>
              <a:t> </a:t>
            </a:r>
            <a:r>
              <a:rPr lang="tr-TR" dirty="0" err="1"/>
              <a:t>and</a:t>
            </a:r>
            <a:r>
              <a:rPr lang="tr-TR" dirty="0"/>
              <a:t> </a:t>
            </a:r>
            <a:r>
              <a:rPr lang="tr-TR" dirty="0" err="1"/>
              <a:t>timeliness</a:t>
            </a:r>
            <a:r>
              <a:rPr lang="tr-TR" dirty="0"/>
              <a:t> </a:t>
            </a:r>
          </a:p>
          <a:p>
            <a:pPr algn="l"/>
            <a:r>
              <a:rPr lang="en-US" i="1" dirty="0"/>
              <a:t>Describe the research question(s) your proposal aims to address. You should make a case for the relevance and timeliness of the proposed challenge(s). </a:t>
            </a:r>
            <a:endParaRPr lang="en-US" dirty="0"/>
          </a:p>
          <a:p>
            <a:pPr algn="l"/>
            <a:endParaRPr lang="tr-TR" b="1" dirty="0" smtClean="0"/>
          </a:p>
          <a:p>
            <a:pPr algn="l"/>
            <a:r>
              <a:rPr lang="tr-TR" b="1" dirty="0" smtClean="0"/>
              <a:t>1.2 </a:t>
            </a:r>
            <a:r>
              <a:rPr lang="tr-TR" b="1" dirty="0" err="1"/>
              <a:t>Objectives</a:t>
            </a:r>
            <a:r>
              <a:rPr lang="tr-TR" b="1" dirty="0"/>
              <a:t> </a:t>
            </a:r>
          </a:p>
          <a:p>
            <a:pPr algn="l"/>
            <a:r>
              <a:rPr lang="tr-TR" dirty="0"/>
              <a:t>1.2.1 </a:t>
            </a:r>
            <a:r>
              <a:rPr lang="tr-TR" dirty="0" err="1"/>
              <a:t>Research</a:t>
            </a:r>
            <a:r>
              <a:rPr lang="tr-TR" dirty="0"/>
              <a:t> </a:t>
            </a:r>
            <a:r>
              <a:rPr lang="tr-TR" dirty="0" err="1"/>
              <a:t>Coordination</a:t>
            </a:r>
            <a:r>
              <a:rPr lang="tr-TR" dirty="0"/>
              <a:t> </a:t>
            </a:r>
            <a:r>
              <a:rPr lang="tr-TR" dirty="0" err="1"/>
              <a:t>Objectives</a:t>
            </a:r>
            <a:r>
              <a:rPr lang="tr-TR" dirty="0"/>
              <a:t> </a:t>
            </a:r>
          </a:p>
          <a:p>
            <a:pPr algn="l"/>
            <a:r>
              <a:rPr lang="tr-TR" dirty="0" smtClean="0"/>
              <a:t>1.2.2 </a:t>
            </a:r>
            <a:r>
              <a:rPr lang="tr-TR" dirty="0" err="1"/>
              <a:t>Capacity-building</a:t>
            </a:r>
            <a:r>
              <a:rPr lang="tr-TR" dirty="0"/>
              <a:t> </a:t>
            </a:r>
            <a:r>
              <a:rPr lang="tr-TR" dirty="0" err="1"/>
              <a:t>Objectives</a:t>
            </a:r>
            <a:r>
              <a:rPr lang="tr-TR" dirty="0"/>
              <a:t> </a:t>
            </a:r>
          </a:p>
          <a:p>
            <a:pPr algn="l"/>
            <a:r>
              <a:rPr lang="en-US" i="1" dirty="0"/>
              <a:t>Provide a clear and specific description of the project objectives against the background of the state-of the-art, showing their pertinence to tackle the proposed challenge. Make sure the proposed objectives are SMART (Specific, Measurable, Achievable, Relevant and Timely). </a:t>
            </a:r>
            <a:endParaRPr lang="en-US" dirty="0"/>
          </a:p>
          <a:p>
            <a:pPr algn="l"/>
            <a:endParaRPr lang="tr-TR" b="1" dirty="0" smtClean="0"/>
          </a:p>
          <a:p>
            <a:pPr algn="l"/>
            <a:r>
              <a:rPr lang="en-US" b="1" dirty="0" smtClean="0"/>
              <a:t>1.3 </a:t>
            </a:r>
            <a:r>
              <a:rPr lang="en-US" b="1" dirty="0"/>
              <a:t>Progress beyond the state-of-the-art and Innovation Potential </a:t>
            </a:r>
          </a:p>
          <a:p>
            <a:pPr algn="l"/>
            <a:r>
              <a:rPr lang="en-US" dirty="0"/>
              <a:t>1.3.1 Description of the state-of-the-art </a:t>
            </a:r>
          </a:p>
          <a:p>
            <a:pPr algn="l"/>
            <a:r>
              <a:rPr lang="en-US" dirty="0"/>
              <a:t>1.3.2 Progress beyond the state-of-the-art </a:t>
            </a:r>
          </a:p>
          <a:p>
            <a:pPr algn="l"/>
            <a:r>
              <a:rPr lang="en-US" dirty="0" smtClean="0"/>
              <a:t>1.3.3 </a:t>
            </a:r>
            <a:r>
              <a:rPr lang="en-US" dirty="0"/>
              <a:t>Innovation in tackling the challenge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5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6345055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6700" y="1382048"/>
            <a:ext cx="8682360" cy="5078313"/>
          </a:xfrm>
          <a:prstGeom prst="rect">
            <a:avLst/>
          </a:prstGeom>
        </p:spPr>
        <p:txBody>
          <a:bodyPr wrap="square">
            <a:spAutoFit/>
          </a:bodyPr>
          <a:lstStyle/>
          <a:p>
            <a:pPr algn="l"/>
            <a:r>
              <a:rPr lang="en-US" b="1" dirty="0"/>
              <a:t>1.3 Progress beyond the state-of-the-art and Innovation Potential </a:t>
            </a:r>
            <a:r>
              <a:rPr lang="tr-TR" b="1" dirty="0" smtClean="0"/>
              <a:t>(</a:t>
            </a:r>
            <a:r>
              <a:rPr lang="tr-TR" b="1" dirty="0" err="1" smtClean="0"/>
              <a:t>Cont</a:t>
            </a:r>
            <a:r>
              <a:rPr lang="tr-TR" b="1" dirty="0" smtClean="0"/>
              <a:t>.) </a:t>
            </a:r>
            <a:endParaRPr lang="en-US" b="1" dirty="0"/>
          </a:p>
          <a:p>
            <a:pPr algn="l"/>
            <a:endParaRPr lang="tr-TR" i="1" dirty="0" smtClean="0"/>
          </a:p>
          <a:p>
            <a:pPr algn="l"/>
            <a:r>
              <a:rPr lang="en-US" i="1" dirty="0" smtClean="0"/>
              <a:t>Describe </a:t>
            </a:r>
            <a:r>
              <a:rPr lang="en-US" i="1" dirty="0"/>
              <a:t>briefly the state-of-the art in the field related to the challenge, as well as the advance that the COST Action will bring about. </a:t>
            </a:r>
            <a:endParaRPr lang="en-US" dirty="0"/>
          </a:p>
          <a:p>
            <a:pPr algn="l"/>
            <a:r>
              <a:rPr lang="en-US" i="1" dirty="0"/>
              <a:t>Highlight the innovation potential anticipated by the proposed COST Action in order to tackle the challenge. Innovation is to be intended as the creation and / or development of new or improved concepts, products, processes, services, and / or technologies that are made available to markets, governments and society. </a:t>
            </a:r>
            <a:endParaRPr lang="en-US" dirty="0"/>
          </a:p>
          <a:p>
            <a:pPr algn="l"/>
            <a:endParaRPr lang="tr-TR" dirty="0" smtClean="0"/>
          </a:p>
          <a:p>
            <a:pPr algn="l"/>
            <a:r>
              <a:rPr lang="en-US" b="1" dirty="0" smtClean="0"/>
              <a:t>1.4 </a:t>
            </a:r>
            <a:r>
              <a:rPr lang="en-US" b="1" dirty="0"/>
              <a:t>Added value of networking</a:t>
            </a:r>
            <a:r>
              <a:rPr lang="en-US" dirty="0"/>
              <a:t> </a:t>
            </a:r>
          </a:p>
          <a:p>
            <a:pPr algn="l"/>
            <a:r>
              <a:rPr lang="en-US" dirty="0"/>
              <a:t>1.4.1 In relation to the Challenge </a:t>
            </a:r>
          </a:p>
          <a:p>
            <a:pPr algn="l"/>
            <a:r>
              <a:rPr lang="en-US" dirty="0"/>
              <a:t>1.4.2 In relation to existing efforts at European and/or international level </a:t>
            </a:r>
          </a:p>
          <a:p>
            <a:pPr algn="l"/>
            <a:endParaRPr lang="tr-TR" dirty="0"/>
          </a:p>
          <a:p>
            <a:pPr algn="l"/>
            <a:r>
              <a:rPr lang="en-US" i="1" dirty="0"/>
              <a:t>Describe the added value of networking in relation to the challenge by highlighting why networking is the best approach to tackle the challenge. </a:t>
            </a:r>
            <a:endParaRPr lang="en-US" dirty="0"/>
          </a:p>
          <a:p>
            <a:pPr algn="l"/>
            <a:r>
              <a:rPr lang="en-US" i="1" dirty="0"/>
              <a:t>Describe the added value of the proposed COST Action in relation to former and existing efforts (research projects, other networks, etc.) at the European and/or international level.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69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6013094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4330" y="1076325"/>
            <a:ext cx="8547100" cy="5078313"/>
          </a:xfrm>
          <a:prstGeom prst="rect">
            <a:avLst/>
          </a:prstGeom>
        </p:spPr>
        <p:txBody>
          <a:bodyPr wrap="square">
            <a:spAutoFit/>
          </a:bodyPr>
          <a:lstStyle/>
          <a:p>
            <a:r>
              <a:rPr lang="tr-TR" b="1" dirty="0" err="1" smtClean="0">
                <a:solidFill>
                  <a:srgbClr val="0070C0"/>
                </a:solidFill>
              </a:rPr>
              <a:t>Section</a:t>
            </a:r>
            <a:r>
              <a:rPr lang="tr-TR" b="1" dirty="0" smtClean="0">
                <a:solidFill>
                  <a:srgbClr val="0070C0"/>
                </a:solidFill>
              </a:rPr>
              <a:t> </a:t>
            </a:r>
            <a:r>
              <a:rPr lang="tr-TR" b="1" dirty="0">
                <a:solidFill>
                  <a:srgbClr val="0070C0"/>
                </a:solidFill>
              </a:rPr>
              <a:t>2 - IMPACT </a:t>
            </a:r>
            <a:endParaRPr lang="tr-TR" dirty="0">
              <a:solidFill>
                <a:srgbClr val="0070C0"/>
              </a:solidFill>
            </a:endParaRPr>
          </a:p>
          <a:p>
            <a:pPr algn="l"/>
            <a:r>
              <a:rPr lang="tr-TR" b="1" dirty="0"/>
              <a:t>2.1 </a:t>
            </a:r>
            <a:r>
              <a:rPr lang="tr-TR" b="1" dirty="0" err="1"/>
              <a:t>Expected</a:t>
            </a:r>
            <a:r>
              <a:rPr lang="tr-TR" b="1" dirty="0"/>
              <a:t> </a:t>
            </a:r>
            <a:r>
              <a:rPr lang="tr-TR" b="1" dirty="0" err="1"/>
              <a:t>Impact</a:t>
            </a:r>
            <a:r>
              <a:rPr lang="tr-TR" b="1" dirty="0"/>
              <a:t> </a:t>
            </a:r>
          </a:p>
          <a:p>
            <a:pPr algn="l"/>
            <a:r>
              <a:rPr lang="en-US" dirty="0" smtClean="0"/>
              <a:t>2.1.1 </a:t>
            </a:r>
            <a:r>
              <a:rPr lang="en-US" dirty="0"/>
              <a:t>Short-term and long-term scientific, technological, and/or socio-economic impacts </a:t>
            </a:r>
          </a:p>
          <a:p>
            <a:pPr algn="l"/>
            <a:r>
              <a:rPr lang="en-US" i="1" dirty="0"/>
              <a:t>Describe in a clear and realistic way the S&amp;T and socio-economic impact envisaged by the proposed COST Action in the short- and long-term perspective. </a:t>
            </a:r>
            <a:endParaRPr lang="en-US" dirty="0"/>
          </a:p>
          <a:p>
            <a:pPr algn="l"/>
            <a:endParaRPr lang="tr-TR" dirty="0" smtClean="0"/>
          </a:p>
          <a:p>
            <a:pPr algn="l"/>
            <a:r>
              <a:rPr lang="en-US" b="1" dirty="0" smtClean="0"/>
              <a:t>2.2 </a:t>
            </a:r>
            <a:r>
              <a:rPr lang="en-US" b="1" dirty="0"/>
              <a:t>Measures to </a:t>
            </a:r>
            <a:r>
              <a:rPr lang="en-US" b="1" dirty="0" err="1"/>
              <a:t>Maximise</a:t>
            </a:r>
            <a:r>
              <a:rPr lang="en-US" b="1" dirty="0"/>
              <a:t> Impact </a:t>
            </a:r>
          </a:p>
          <a:p>
            <a:pPr algn="l"/>
            <a:r>
              <a:rPr lang="en-US" dirty="0" smtClean="0"/>
              <a:t>2.2.1 </a:t>
            </a:r>
            <a:r>
              <a:rPr lang="en-US" dirty="0"/>
              <a:t>Plan for involving the most relevant stakeholders </a:t>
            </a:r>
          </a:p>
          <a:p>
            <a:pPr algn="l"/>
            <a:r>
              <a:rPr lang="en-US" i="1" dirty="0" smtClean="0"/>
              <a:t>Identify </a:t>
            </a:r>
            <a:r>
              <a:rPr lang="en-US" i="1" dirty="0"/>
              <a:t>the most relevant stakeholders and present a clear plan to involve them as Action’s participants. </a:t>
            </a:r>
            <a:endParaRPr lang="en-US" dirty="0"/>
          </a:p>
          <a:p>
            <a:pPr algn="l"/>
            <a:r>
              <a:rPr lang="tr-TR" dirty="0" smtClean="0"/>
              <a:t>2.2.2 </a:t>
            </a:r>
            <a:r>
              <a:rPr lang="tr-TR" dirty="0" err="1"/>
              <a:t>Dissemination</a:t>
            </a:r>
            <a:r>
              <a:rPr lang="tr-TR" dirty="0"/>
              <a:t> </a:t>
            </a:r>
            <a:r>
              <a:rPr lang="tr-TR" dirty="0" err="1"/>
              <a:t>and</a:t>
            </a:r>
            <a:r>
              <a:rPr lang="tr-TR" dirty="0"/>
              <a:t>/</a:t>
            </a:r>
            <a:r>
              <a:rPr lang="tr-TR" dirty="0" err="1"/>
              <a:t>or</a:t>
            </a:r>
            <a:r>
              <a:rPr lang="tr-TR" dirty="0"/>
              <a:t> </a:t>
            </a:r>
            <a:r>
              <a:rPr lang="tr-TR" dirty="0" err="1"/>
              <a:t>Exploitation</a:t>
            </a:r>
            <a:r>
              <a:rPr lang="tr-TR" dirty="0"/>
              <a:t> Plan </a:t>
            </a:r>
          </a:p>
          <a:p>
            <a:pPr algn="l"/>
            <a:r>
              <a:rPr lang="en-US" i="1" dirty="0" smtClean="0"/>
              <a:t>Present </a:t>
            </a:r>
            <a:r>
              <a:rPr lang="en-US" i="1" dirty="0"/>
              <a:t>a clear and attainable plan for dissemination and/or exploitation of results, including IPR, if relevant13. </a:t>
            </a:r>
            <a:endParaRPr lang="en-US" dirty="0"/>
          </a:p>
          <a:p>
            <a:pPr algn="l"/>
            <a:endParaRPr lang="tr-TR" dirty="0" smtClean="0"/>
          </a:p>
          <a:p>
            <a:pPr algn="l"/>
            <a:r>
              <a:rPr lang="en-US" b="1" dirty="0" smtClean="0"/>
              <a:t>2.3 </a:t>
            </a:r>
            <a:r>
              <a:rPr lang="en-US" b="1" dirty="0"/>
              <a:t>Potential for Innovation versus Risk Level</a:t>
            </a:r>
            <a:r>
              <a:rPr lang="en-US" dirty="0"/>
              <a:t> </a:t>
            </a:r>
          </a:p>
          <a:p>
            <a:pPr algn="l"/>
            <a:r>
              <a:rPr lang="en-US" i="1" dirty="0"/>
              <a:t>Make a case on how well the proposal succeeds in putting forward potential innovation/ breakthroughs with a convincing risk/return trade-off.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720"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40969149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060" y="1076325"/>
            <a:ext cx="9156700" cy="4801314"/>
          </a:xfrm>
          <a:prstGeom prst="rect">
            <a:avLst/>
          </a:prstGeom>
        </p:spPr>
        <p:txBody>
          <a:bodyPr wrap="square">
            <a:spAutoFit/>
          </a:bodyPr>
          <a:lstStyle/>
          <a:p>
            <a:r>
              <a:rPr lang="tr-TR" b="1" dirty="0" err="1" smtClean="0">
                <a:solidFill>
                  <a:srgbClr val="0070C0"/>
                </a:solidFill>
              </a:rPr>
              <a:t>Section</a:t>
            </a:r>
            <a:r>
              <a:rPr lang="tr-TR" b="1" dirty="0" smtClean="0">
                <a:solidFill>
                  <a:srgbClr val="0070C0"/>
                </a:solidFill>
              </a:rPr>
              <a:t> </a:t>
            </a:r>
            <a:r>
              <a:rPr lang="tr-TR" b="1" dirty="0">
                <a:solidFill>
                  <a:srgbClr val="0070C0"/>
                </a:solidFill>
              </a:rPr>
              <a:t>3 - IMPLEMENTATION </a:t>
            </a:r>
            <a:endParaRPr lang="tr-TR" dirty="0">
              <a:solidFill>
                <a:srgbClr val="0070C0"/>
              </a:solidFill>
            </a:endParaRPr>
          </a:p>
          <a:p>
            <a:pPr algn="l"/>
            <a:r>
              <a:rPr lang="en-US" b="1" dirty="0"/>
              <a:t>3.1 Description of the Work Plan </a:t>
            </a:r>
          </a:p>
          <a:p>
            <a:pPr algn="l"/>
            <a:r>
              <a:rPr lang="en-US" dirty="0" smtClean="0"/>
              <a:t>3.1.1 </a:t>
            </a:r>
            <a:r>
              <a:rPr lang="en-US" dirty="0"/>
              <a:t>Description of Working Groups </a:t>
            </a:r>
          </a:p>
          <a:p>
            <a:pPr algn="l"/>
            <a:r>
              <a:rPr lang="en-US" i="1" dirty="0"/>
              <a:t>Provide a detailed description of the different Working Groups. For each WG provide objectives, tasks, activities, milestones and list of major deliverables. </a:t>
            </a:r>
            <a:endParaRPr lang="tr-TR" i="1" dirty="0" smtClean="0"/>
          </a:p>
          <a:p>
            <a:pPr algn="l"/>
            <a:endParaRPr lang="tr-TR" dirty="0"/>
          </a:p>
          <a:p>
            <a:pPr algn="l"/>
            <a:r>
              <a:rPr lang="tr-TR" dirty="0"/>
              <a:t>3.1.2 GANTT </a:t>
            </a:r>
            <a:r>
              <a:rPr lang="tr-TR" dirty="0" err="1"/>
              <a:t>Diagram</a:t>
            </a:r>
            <a:r>
              <a:rPr lang="tr-TR" dirty="0"/>
              <a:t> </a:t>
            </a:r>
          </a:p>
          <a:p>
            <a:pPr algn="l"/>
            <a:endParaRPr lang="tr-TR" dirty="0" smtClean="0"/>
          </a:p>
          <a:p>
            <a:pPr algn="l"/>
            <a:r>
              <a:rPr lang="tr-TR" dirty="0" smtClean="0"/>
              <a:t>3.1.3 </a:t>
            </a:r>
            <a:r>
              <a:rPr lang="tr-TR" dirty="0"/>
              <a:t>PERT (</a:t>
            </a:r>
            <a:r>
              <a:rPr lang="tr-TR" dirty="0" err="1"/>
              <a:t>optional</a:t>
            </a:r>
            <a:r>
              <a:rPr lang="tr-TR" dirty="0"/>
              <a:t>) </a:t>
            </a:r>
          </a:p>
          <a:p>
            <a:pPr algn="l"/>
            <a:endParaRPr lang="tr-TR" dirty="0"/>
          </a:p>
          <a:p>
            <a:pPr algn="l"/>
            <a:r>
              <a:rPr lang="en-US" dirty="0" smtClean="0"/>
              <a:t>3.1.4 </a:t>
            </a:r>
            <a:r>
              <a:rPr lang="en-US" dirty="0"/>
              <a:t>Risk and Contingency Plans </a:t>
            </a:r>
          </a:p>
          <a:p>
            <a:pPr algn="l"/>
            <a:endParaRPr lang="tr-TR" dirty="0"/>
          </a:p>
          <a:p>
            <a:pPr algn="l"/>
            <a:r>
              <a:rPr lang="en-US" b="1" dirty="0" smtClean="0"/>
              <a:t>3.2 </a:t>
            </a:r>
            <a:r>
              <a:rPr lang="en-US" b="1" dirty="0"/>
              <a:t>Management structures and procedures </a:t>
            </a:r>
          </a:p>
          <a:p>
            <a:pPr algn="l"/>
            <a:endParaRPr lang="tr-TR" dirty="0"/>
          </a:p>
          <a:p>
            <a:pPr algn="l"/>
            <a:r>
              <a:rPr lang="en-US" b="1" dirty="0"/>
              <a:t>3.3 Network as a whole </a:t>
            </a:r>
          </a:p>
          <a:p>
            <a:pPr algn="l"/>
            <a:endParaRPr lang="tr-TR" b="1" dirty="0" smtClean="0"/>
          </a:p>
          <a:p>
            <a:pPr algn="l"/>
            <a:r>
              <a:rPr lang="tr-TR" b="1" dirty="0" smtClean="0"/>
              <a:t>3.4.3 </a:t>
            </a:r>
            <a:r>
              <a:rPr lang="tr-TR" b="1" dirty="0" err="1"/>
              <a:t>References</a:t>
            </a:r>
            <a:r>
              <a:rPr lang="tr-TR" b="1" dirty="0"/>
              <a:t> </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76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1242419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3200" y="845978"/>
            <a:ext cx="9012560" cy="5909310"/>
          </a:xfrm>
          <a:prstGeom prst="rect">
            <a:avLst/>
          </a:prstGeom>
        </p:spPr>
        <p:txBody>
          <a:bodyPr wrap="square">
            <a:spAutoFit/>
          </a:bodyPr>
          <a:lstStyle/>
          <a:p>
            <a:pPr algn="l"/>
            <a:r>
              <a:rPr lang="en-US" b="1" dirty="0"/>
              <a:t>3.4.4 COST Mission and Policies </a:t>
            </a:r>
          </a:p>
          <a:p>
            <a:pPr algn="l"/>
            <a:r>
              <a:rPr lang="en-US" dirty="0"/>
              <a:t>This section must be completed online and shall summarize how the proposal, if funded, would respond to COST Mission and Policies. </a:t>
            </a:r>
            <a:endParaRPr lang="tr-TR" b="1" dirty="0"/>
          </a:p>
          <a:p>
            <a:pPr algn="l"/>
            <a:r>
              <a:rPr lang="en-US" b="1" dirty="0" smtClean="0"/>
              <a:t>COST </a:t>
            </a:r>
            <a:r>
              <a:rPr lang="en-US" b="1" dirty="0"/>
              <a:t>Mission and Policies </a:t>
            </a:r>
            <a:r>
              <a:rPr lang="en-US" dirty="0"/>
              <a:t>	</a:t>
            </a:r>
          </a:p>
          <a:p>
            <a:endParaRPr lang="tr-TR" dirty="0"/>
          </a:p>
          <a:p>
            <a:pPr algn="l"/>
            <a:r>
              <a:rPr lang="tr-TR" dirty="0"/>
              <a:t> </a:t>
            </a:r>
            <a:r>
              <a:rPr lang="tr-TR" dirty="0" err="1"/>
              <a:t>Mandatory</a:t>
            </a:r>
            <a:r>
              <a:rPr lang="tr-TR" dirty="0"/>
              <a:t> </a:t>
            </a:r>
            <a:r>
              <a:rPr lang="tr-TR" dirty="0" err="1"/>
              <a:t>section</a:t>
            </a:r>
            <a:r>
              <a:rPr lang="tr-TR" dirty="0"/>
              <a:t> </a:t>
            </a:r>
          </a:p>
          <a:p>
            <a:pPr algn="l"/>
            <a:r>
              <a:rPr lang="tr-TR" dirty="0"/>
              <a:t> </a:t>
            </a:r>
            <a:r>
              <a:rPr lang="tr-TR" dirty="0" err="1"/>
              <a:t>Max</a:t>
            </a:r>
            <a:r>
              <a:rPr lang="tr-TR" dirty="0"/>
              <a:t>. 500 </a:t>
            </a:r>
            <a:r>
              <a:rPr lang="tr-TR" dirty="0" err="1"/>
              <a:t>words</a:t>
            </a:r>
            <a:r>
              <a:rPr lang="tr-TR" dirty="0"/>
              <a:t> </a:t>
            </a:r>
          </a:p>
          <a:p>
            <a:pPr algn="l"/>
            <a:r>
              <a:rPr lang="en-US" dirty="0"/>
              <a:t> </a:t>
            </a:r>
            <a:r>
              <a:rPr lang="tr-TR" dirty="0" smtClean="0"/>
              <a:t>F</a:t>
            </a:r>
            <a:r>
              <a:rPr lang="en-US" dirty="0" err="1" smtClean="0"/>
              <a:t>ree</a:t>
            </a:r>
            <a:r>
              <a:rPr lang="en-US" dirty="0" smtClean="0"/>
              <a:t> </a:t>
            </a:r>
            <a:r>
              <a:rPr lang="en-US" dirty="0"/>
              <a:t>text section to allow the proposer to show how the proposed Action will contribute to address one or more of the COST Policies. The proposer should list relevant activities planned in the proposal pointing out which COST Policy they target and how. </a:t>
            </a:r>
          </a:p>
          <a:p>
            <a:pPr algn="l"/>
            <a:r>
              <a:rPr lang="en-US" dirty="0"/>
              <a:t> An example for COST</a:t>
            </a:r>
            <a:r>
              <a:rPr lang="en-US" b="1" dirty="0"/>
              <a:t> Excellence and Inclusiveness</a:t>
            </a:r>
            <a:r>
              <a:rPr lang="en-US" dirty="0"/>
              <a:t> Policy addressing ITC: </a:t>
            </a:r>
          </a:p>
          <a:p>
            <a:pPr algn="l"/>
            <a:endParaRPr lang="tr-TR" dirty="0"/>
          </a:p>
          <a:p>
            <a:pPr algn="l"/>
            <a:r>
              <a:rPr lang="en-US" dirty="0" smtClean="0"/>
              <a:t>- </a:t>
            </a:r>
            <a:r>
              <a:rPr lang="en-US" dirty="0"/>
              <a:t>Leadership roles in COST Actions </a:t>
            </a:r>
          </a:p>
          <a:p>
            <a:pPr algn="l"/>
            <a:r>
              <a:rPr lang="tr-TR" dirty="0"/>
              <a:t>- Grant </a:t>
            </a:r>
            <a:r>
              <a:rPr lang="tr-TR" dirty="0" err="1"/>
              <a:t>Holder</a:t>
            </a:r>
            <a:r>
              <a:rPr lang="tr-TR" dirty="0"/>
              <a:t> role </a:t>
            </a:r>
          </a:p>
          <a:p>
            <a:pPr algn="l"/>
            <a:endParaRPr lang="tr-TR" dirty="0" smtClean="0"/>
          </a:p>
          <a:p>
            <a:pPr algn="l"/>
            <a:r>
              <a:rPr lang="en-US" dirty="0" smtClean="0"/>
              <a:t> </a:t>
            </a:r>
            <a:r>
              <a:rPr lang="en-US" dirty="0"/>
              <a:t>The content of this section will be taken into account during the selection phase conducted by COST Scientific Committee</a:t>
            </a:r>
            <a:r>
              <a:rPr lang="en-US" dirty="0" smtClean="0"/>
              <a:t>.</a:t>
            </a:r>
            <a:endParaRPr lang="tr-TR" dirty="0" smtClean="0"/>
          </a:p>
          <a:p>
            <a:pPr algn="l"/>
            <a:endParaRPr lang="tr-TR" dirty="0" smtClean="0"/>
          </a:p>
          <a:p>
            <a:pPr algn="l"/>
            <a:r>
              <a:rPr lang="tr-TR" b="1" dirty="0" smtClean="0"/>
              <a:t>3.4.5 </a:t>
            </a:r>
            <a:r>
              <a:rPr lang="tr-TR" b="1" dirty="0"/>
              <a:t>Network of </a:t>
            </a:r>
            <a:r>
              <a:rPr lang="tr-TR" b="1" dirty="0" err="1"/>
              <a:t>Proposers</a:t>
            </a:r>
            <a:r>
              <a:rPr lang="tr-TR" b="1" dirty="0"/>
              <a:t> </a:t>
            </a:r>
            <a:r>
              <a:rPr lang="en-US" b="1" dirty="0" smtClean="0"/>
              <a:t> </a:t>
            </a:r>
            <a:endParaRPr lang="en-US" b="1" dirty="0"/>
          </a:p>
          <a:p>
            <a:r>
              <a:rPr lang="tr-TR" dirty="0"/>
              <a:t>	</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233"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5842071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168" y="1510249"/>
            <a:ext cx="8750300" cy="5078313"/>
          </a:xfrm>
          <a:prstGeom prst="rect">
            <a:avLst/>
          </a:prstGeom>
        </p:spPr>
        <p:txBody>
          <a:bodyPr wrap="square">
            <a:spAutoFit/>
          </a:bodyPr>
          <a:lstStyle/>
          <a:p>
            <a:pPr algn="l"/>
            <a:r>
              <a:rPr lang="en-US" b="1" dirty="0"/>
              <a:t>3.6 Definition of key concepts to help the preparation of proposals </a:t>
            </a:r>
            <a:endParaRPr lang="tr-TR" b="1" dirty="0" smtClean="0"/>
          </a:p>
          <a:p>
            <a:pPr algn="l"/>
            <a:endParaRPr lang="en-US" dirty="0"/>
          </a:p>
          <a:p>
            <a:pPr algn="l"/>
            <a:r>
              <a:rPr lang="en-US" b="1" dirty="0"/>
              <a:t>3.6.1 Challenges of COST Actions </a:t>
            </a:r>
          </a:p>
          <a:p>
            <a:pPr algn="l"/>
            <a:r>
              <a:rPr lang="en-US" dirty="0"/>
              <a:t>Challenges are the research questions addressed by a COST Action, targeting S&amp;T and / or socio-economic problems. </a:t>
            </a:r>
          </a:p>
          <a:p>
            <a:pPr algn="l"/>
            <a:r>
              <a:rPr lang="en-US" dirty="0"/>
              <a:t>In COST Actions, researchers, engineers and scholars from different places and backgrounds are expected to work as a team towards the resolution of a S&amp;T challenge</a:t>
            </a:r>
            <a:r>
              <a:rPr lang="en-US" b="1" dirty="0"/>
              <a:t>. </a:t>
            </a:r>
            <a:r>
              <a:rPr lang="en-US" dirty="0"/>
              <a:t>To respond to the challenge, the network needs not only coordination in working as a team, but also in gathering a critical mass of researchers around the science and technology topic in question. </a:t>
            </a:r>
          </a:p>
          <a:p>
            <a:pPr algn="l"/>
            <a:endParaRPr lang="tr-TR" dirty="0" smtClean="0"/>
          </a:p>
          <a:p>
            <a:pPr algn="l"/>
            <a:r>
              <a:rPr lang="en-US" b="1" dirty="0" smtClean="0"/>
              <a:t>3.6.2 </a:t>
            </a:r>
            <a:r>
              <a:rPr lang="en-US" b="1" dirty="0"/>
              <a:t>Potential innovation/breakthrough of COST Actions </a:t>
            </a:r>
          </a:p>
          <a:p>
            <a:pPr algn="l"/>
            <a:r>
              <a:rPr lang="en-US" dirty="0"/>
              <a:t>Through the Actions, COST aims at enabling breakthrough scientific developments leading to new concepts and products and thereby contributing to strengthening Europe’s research and innovation capacities. </a:t>
            </a:r>
          </a:p>
          <a:p>
            <a:pPr algn="l"/>
            <a:endParaRPr lang="tr-TR" dirty="0" smtClean="0"/>
          </a:p>
          <a:p>
            <a:pPr algn="l"/>
            <a:r>
              <a:rPr lang="en-US" dirty="0" smtClean="0"/>
              <a:t>When </a:t>
            </a:r>
            <a:r>
              <a:rPr lang="en-US" dirty="0"/>
              <a:t>choosing a COST Action as an instrument to tackle the S&amp;T Challenge, researchers must have a clear vision on the innovation potential of their </a:t>
            </a:r>
            <a:r>
              <a:rPr lang="en-US" dirty="0" err="1"/>
              <a:t>endeavour</a:t>
            </a:r>
            <a:r>
              <a:rPr lang="en-US" dirty="0"/>
              <a:t>.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232"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686127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270639" y="832887"/>
            <a:ext cx="8172450" cy="11858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0" cap="none" spc="0" normalizeH="0" baseline="0" noProof="0" dirty="0" smtClean="0">
                <a:ln>
                  <a:noFill/>
                </a:ln>
                <a:solidFill>
                  <a:schemeClr val="tx2"/>
                </a:solidFill>
                <a:effectLst/>
                <a:uLnTx/>
                <a:uFillTx/>
                <a:latin typeface="+mj-lt"/>
                <a:ea typeface="+mj-ea"/>
                <a:cs typeface="+mj-cs"/>
              </a:rPr>
              <a:t>Araştırmacılar için Niçin</a:t>
            </a:r>
            <a:r>
              <a:rPr kumimoji="0" lang="en-GB" sz="2800" b="1" i="0" u="none" strike="noStrike" kern="0" cap="none" spc="0" normalizeH="0" baseline="0" noProof="0" dirty="0" smtClean="0">
                <a:ln>
                  <a:noFill/>
                </a:ln>
                <a:solidFill>
                  <a:schemeClr val="tx2"/>
                </a:solidFill>
                <a:effectLst/>
                <a:uLnTx/>
                <a:uFillTx/>
                <a:latin typeface="+mj-lt"/>
                <a:ea typeface="+mj-ea"/>
                <a:cs typeface="+mj-cs"/>
              </a:rPr>
              <a:t> COST?</a:t>
            </a:r>
            <a:endParaRPr kumimoji="0" lang="en-GB" sz="2800" b="1"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5"/>
          <p:cNvSpPr txBox="1">
            <a:spLocks noChangeArrowheads="1"/>
          </p:cNvSpPr>
          <p:nvPr/>
        </p:nvSpPr>
        <p:spPr>
          <a:xfrm>
            <a:off x="198438" y="1530350"/>
            <a:ext cx="8945562" cy="5106988"/>
          </a:xfrm>
          <a:prstGeom prst="rect">
            <a:avLst/>
          </a:prstGeom>
        </p:spPr>
        <p:txBody>
          <a:bodyPr/>
          <a:lstStyle/>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Yeni, Yenilikçi</a:t>
            </a:r>
            <a:r>
              <a:rPr kumimoji="0" lang="tr-TR" sz="2400" b="0" i="0" u="none" strike="noStrike" kern="0" cap="none" spc="0" normalizeH="0" noProof="0" dirty="0" smtClean="0">
                <a:ln>
                  <a:noFill/>
                </a:ln>
                <a:solidFill>
                  <a:schemeClr val="tx1"/>
                </a:solidFill>
                <a:effectLst/>
                <a:uLnTx/>
                <a:uFillTx/>
                <a:latin typeface="+mn-lt"/>
                <a:ea typeface="+mn-ea"/>
                <a:cs typeface="+mn-cs"/>
              </a:rPr>
              <a:t> ve disiplinler arası bilimsel </a:t>
            </a:r>
            <a:r>
              <a:rPr lang="tr-TR" sz="2400" kern="0" dirty="0" smtClean="0">
                <a:latin typeface="+mn-lt"/>
              </a:rPr>
              <a:t>işbirliği ağları</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Bütün araştırmacılara (</a:t>
            </a:r>
            <a:r>
              <a:rPr kumimoji="0" lang="tr-TR" sz="2400" b="0" i="0" u="none" strike="noStrike" kern="0" cap="none" spc="0" normalizeH="0" baseline="0" noProof="0" dirty="0" err="1" smtClean="0">
                <a:ln>
                  <a:noFill/>
                </a:ln>
                <a:solidFill>
                  <a:schemeClr val="tx1"/>
                </a:solidFill>
                <a:effectLst/>
                <a:uLnTx/>
                <a:uFillTx/>
                <a:latin typeface="+mn-lt"/>
                <a:ea typeface="+mn-ea"/>
                <a:cs typeface="+mn-cs"/>
              </a:rPr>
              <a:t>Bottom-up</a:t>
            </a:r>
            <a:r>
              <a:rPr kumimoji="0" lang="tr-TR" sz="2400" b="0" i="0" u="none" strike="noStrike" kern="0" cap="none" spc="0" normalizeH="0" baseline="0" noProof="0" dirty="0" smtClean="0">
                <a:ln>
                  <a:noFill/>
                </a:ln>
                <a:solidFill>
                  <a:schemeClr val="tx1"/>
                </a:solidFill>
                <a:effectLst/>
                <a:uLnTx/>
                <a:uFillTx/>
                <a:latin typeface="+mn-lt"/>
                <a:ea typeface="+mn-ea"/>
                <a:cs typeface="+mn-cs"/>
              </a:rPr>
              <a:t>) açık, esnek</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COST </a:t>
            </a:r>
            <a:r>
              <a:rPr kumimoji="0" lang="tr-TR" sz="2400" b="0" i="0" u="none" strike="noStrike" kern="0" cap="none" spc="0" normalizeH="0" baseline="0" noProof="0" dirty="0" smtClean="0">
                <a:ln>
                  <a:noFill/>
                </a:ln>
                <a:solidFill>
                  <a:schemeClr val="tx1"/>
                </a:solidFill>
                <a:effectLst/>
                <a:uLnTx/>
                <a:uFillTx/>
                <a:latin typeface="+mn-lt"/>
                <a:ea typeface="+mn-ea"/>
                <a:cs typeface="+mn-cs"/>
              </a:rPr>
              <a:t>ve </a:t>
            </a:r>
            <a:r>
              <a:rPr kumimoji="0" lang="en-GB" sz="2400" b="1" i="0" u="none" strike="noStrike" kern="0" cap="none" spc="0" normalizeH="0" baseline="0" noProof="0" dirty="0" smtClean="0">
                <a:ln>
                  <a:noFill/>
                </a:ln>
                <a:solidFill>
                  <a:schemeClr val="accent2"/>
                </a:solidFill>
                <a:effectLst/>
                <a:uLnTx/>
                <a:uFillTx/>
                <a:latin typeface="+mn-lt"/>
                <a:ea typeface="+mn-ea"/>
                <a:cs typeface="+mn-cs"/>
              </a:rPr>
              <a:t>non-COST</a:t>
            </a:r>
            <a:r>
              <a:rPr kumimoji="0" lang="en-GB" sz="2400" b="0" i="0" u="none" strike="noStrike" kern="0" cap="none" spc="0" normalizeH="0" baseline="0" noProof="0" dirty="0" smtClean="0">
                <a:ln>
                  <a:noFill/>
                </a:ln>
                <a:solidFill>
                  <a:schemeClr val="tx1"/>
                </a:solidFill>
                <a:effectLst/>
                <a:uLnTx/>
                <a:uFillTx/>
                <a:latin typeface="+mn-lt"/>
                <a:ea typeface="+mn-ea"/>
                <a:cs typeface="+mn-cs"/>
              </a:rPr>
              <a:t> </a:t>
            </a:r>
            <a:r>
              <a:rPr kumimoji="0" lang="tr-TR" sz="2400" b="0" i="0" u="none" strike="noStrike" kern="0" cap="none" spc="0" normalizeH="0" baseline="0" noProof="0" dirty="0" smtClean="0">
                <a:ln>
                  <a:noFill/>
                </a:ln>
                <a:solidFill>
                  <a:schemeClr val="tx1"/>
                </a:solidFill>
                <a:effectLst/>
                <a:uLnTx/>
                <a:uFillTx/>
                <a:latin typeface="+mn-lt"/>
                <a:ea typeface="+mn-ea"/>
                <a:cs typeface="+mn-cs"/>
              </a:rPr>
              <a:t>ülkeleri arasında bilimsel işbirliği</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COST aksiyonlarına 45</a:t>
            </a:r>
            <a:r>
              <a:rPr kumimoji="0" lang="en-GB" sz="2400" b="0" i="0" u="none" strike="noStrike" kern="0" cap="none" spc="0" normalizeH="0" baseline="0" noProof="0" dirty="0" smtClean="0">
                <a:ln>
                  <a:noFill/>
                </a:ln>
                <a:solidFill>
                  <a:schemeClr val="tx1"/>
                </a:solidFill>
                <a:effectLst/>
                <a:uLnTx/>
                <a:uFillTx/>
                <a:latin typeface="+mn-lt"/>
                <a:ea typeface="+mn-ea"/>
                <a:cs typeface="+mn-cs"/>
              </a:rPr>
              <a:t>,000 </a:t>
            </a:r>
            <a:r>
              <a:rPr kumimoji="0" lang="tr-TR" sz="2400" b="0" i="0" u="none" strike="noStrike" kern="0" cap="none" spc="0" normalizeH="0" baseline="0" noProof="0" dirty="0" smtClean="0">
                <a:ln>
                  <a:noFill/>
                </a:ln>
                <a:solidFill>
                  <a:schemeClr val="tx1"/>
                </a:solidFill>
                <a:effectLst/>
                <a:uLnTx/>
                <a:uFillTx/>
                <a:latin typeface="+mn-lt"/>
                <a:ea typeface="+mn-ea"/>
                <a:cs typeface="+mn-cs"/>
              </a:rPr>
              <a:t>Araştırmacının katılımı</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Ülke fonları tarafından kendi kendini finanse etme</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Tx/>
              <a:buChar char="•"/>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İşbirliği ağı içerisinde Araştırma için katma değeri</a:t>
            </a:r>
            <a:r>
              <a:rPr kumimoji="0" lang="en-GB" sz="2400" b="0" i="0" u="none" strike="noStrike" kern="0" cap="none" spc="0" normalizeH="0" baseline="0" noProof="0" dirty="0" smtClean="0">
                <a:ln>
                  <a:noFill/>
                </a:ln>
                <a:solidFill>
                  <a:schemeClr val="tx1"/>
                </a:solidFill>
                <a:effectLst/>
                <a:uLnTx/>
                <a:uFillTx/>
                <a:latin typeface="+mn-lt"/>
                <a:ea typeface="+mn-ea"/>
                <a:cs typeface="+mn-cs"/>
              </a:rPr>
              <a:t/>
            </a:r>
            <a:br>
              <a:rPr kumimoji="0" lang="en-GB" sz="2400" b="0" i="0" u="none" strike="noStrike" kern="0" cap="none" spc="0" normalizeH="0" baseline="0" noProof="0" dirty="0" smtClean="0">
                <a:ln>
                  <a:noFill/>
                </a:ln>
                <a:solidFill>
                  <a:schemeClr val="tx1"/>
                </a:solidFill>
                <a:effectLst/>
                <a:uLnTx/>
                <a:uFillTx/>
                <a:latin typeface="+mn-lt"/>
                <a:ea typeface="+mn-ea"/>
                <a:cs typeface="+mn-cs"/>
              </a:rPr>
            </a:br>
            <a:r>
              <a:rPr kumimoji="0" lang="en-GB" sz="2400" b="0" i="0" u="none" strike="noStrike" kern="0" cap="none" spc="0" normalizeH="0" baseline="0" noProof="0" dirty="0" smtClean="0">
                <a:ln>
                  <a:noFill/>
                </a:ln>
                <a:solidFill>
                  <a:schemeClr val="tx1"/>
                </a:solidFill>
                <a:effectLst/>
                <a:uLnTx/>
                <a:uFillTx/>
                <a:latin typeface="+mn-lt"/>
                <a:ea typeface="+mn-ea"/>
                <a:cs typeface="+mn-cs"/>
              </a:rPr>
              <a:t>~2 </a:t>
            </a:r>
            <a:r>
              <a:rPr kumimoji="0" lang="tr-TR" sz="2400" b="0" i="0" u="none" strike="noStrike" kern="0" cap="none" spc="0" normalizeH="0" baseline="0" noProof="0" dirty="0" smtClean="0">
                <a:ln>
                  <a:noFill/>
                </a:ln>
                <a:solidFill>
                  <a:schemeClr val="tx1"/>
                </a:solidFill>
                <a:effectLst/>
                <a:uLnTx/>
                <a:uFillTx/>
                <a:latin typeface="+mn-lt"/>
                <a:ea typeface="+mn-ea"/>
                <a:cs typeface="+mn-cs"/>
              </a:rPr>
              <a:t>milyar</a:t>
            </a:r>
            <a:r>
              <a:rPr kumimoji="0" lang="en-GB" sz="2400" b="0" i="0" u="none" strike="noStrike" kern="0" cap="none" spc="0" normalizeH="0" baseline="0" noProof="0" dirty="0" smtClean="0">
                <a:ln>
                  <a:noFill/>
                </a:ln>
                <a:solidFill>
                  <a:schemeClr val="tx1"/>
                </a:solidFill>
                <a:effectLst/>
                <a:uLnTx/>
                <a:uFillTx/>
                <a:latin typeface="+mn-lt"/>
                <a:ea typeface="+mn-ea"/>
                <a:cs typeface="+mn-cs"/>
              </a:rPr>
              <a:t> € </a:t>
            </a:r>
            <a:r>
              <a:rPr kumimoji="0" lang="tr-TR" sz="2400" b="0" i="0" u="none" strike="noStrike" kern="0" cap="none" spc="0" normalizeH="0" baseline="0" noProof="0" dirty="0" smtClean="0">
                <a:ln>
                  <a:noFill/>
                </a:ln>
                <a:solidFill>
                  <a:schemeClr val="tx1"/>
                </a:solidFill>
                <a:effectLst/>
                <a:uLnTx/>
                <a:uFillTx/>
                <a:latin typeface="+mn-lt"/>
                <a:ea typeface="+mn-ea"/>
                <a:cs typeface="+mn-cs"/>
              </a:rPr>
              <a:t>/yıllık</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 typeface="Wingdings" pitchFamily="2" charset="2"/>
              <a:buChar char="Ø"/>
              <a:tabLst/>
              <a:defRPr/>
            </a:pPr>
            <a:r>
              <a:rPr kumimoji="0" lang="en-GB" sz="24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COST A</a:t>
            </a:r>
            <a:r>
              <a:rPr kumimoji="0" lang="tr-TR" sz="24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B Araştırma Alanı (ERA) ve Stratejik öncelikli konularını oluşturma</a:t>
            </a:r>
          </a:p>
          <a:p>
            <a:pPr marL="342900" marR="0" lvl="0" indent="-342900" algn="l" defTabSz="914400" rtl="0" eaLnBrk="0" fontAlgn="base" latinLnBrk="0" hangingPunct="0">
              <a:lnSpc>
                <a:spcPct val="80000"/>
              </a:lnSpc>
              <a:spcBef>
                <a:spcPct val="20000"/>
              </a:spcBef>
              <a:spcAft>
                <a:spcPct val="20000"/>
              </a:spcAft>
              <a:buClrTx/>
              <a:buSzTx/>
              <a:buFont typeface="Wingdings" pitchFamily="2" charset="2"/>
              <a:buChar char="Ø"/>
              <a:tabLst/>
              <a:defRPr/>
            </a:pPr>
            <a:r>
              <a:rPr lang="tr-TR" sz="2400" kern="0" dirty="0" smtClean="0">
                <a:solidFill>
                  <a:schemeClr val="accent2"/>
                </a:solidFill>
                <a:effectLst>
                  <a:outerShdw blurRad="38100" dist="38100" dir="2700000" algn="tl">
                    <a:srgbClr val="C0C0C0"/>
                  </a:outerShdw>
                </a:effectLst>
                <a:latin typeface="+mn-lt"/>
              </a:rPr>
              <a:t>COST çalışmaları AB (HORIZON) programlarına dönüşmekte ve temel altyapısını oluşturma</a:t>
            </a:r>
            <a:endParaRPr kumimoji="0" lang="tr-TR" sz="24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20000"/>
              </a:spcAft>
              <a:buClrTx/>
              <a:buSzTx/>
              <a:buFont typeface="Wingdings" pitchFamily="2" charset="2"/>
              <a:buChar char="Ø"/>
              <a:tabLst/>
              <a:defRPr/>
            </a:pPr>
            <a:endParaRPr kumimoji="0" lang="en-GB" sz="2400" b="0" i="0" u="none" strike="noStrike" kern="0" cap="none" spc="0" normalizeH="0" baseline="0" noProof="0" dirty="0">
              <a:ln>
                <a:noFill/>
              </a:ln>
              <a:solidFill>
                <a:schemeClr val="accent2"/>
              </a:solidFill>
              <a:effectLst>
                <a:outerShdw blurRad="38100" dist="38100" dir="2700000" algn="tl">
                  <a:srgbClr val="C0C0C0"/>
                </a:outerShdw>
              </a:effectLst>
              <a:uLnTx/>
              <a:uFillTx/>
              <a:latin typeface="+mn-lt"/>
              <a:ea typeface="+mn-ea"/>
              <a:cs typeface="+mn-cs"/>
            </a:endParaRPr>
          </a:p>
        </p:txBody>
      </p:sp>
      <p:pic>
        <p:nvPicPr>
          <p:cNvPr id="11"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233" y="98548"/>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42094076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74150"/>
            <a:ext cx="8991600" cy="5355312"/>
          </a:xfrm>
          <a:prstGeom prst="rect">
            <a:avLst/>
          </a:prstGeom>
        </p:spPr>
        <p:txBody>
          <a:bodyPr wrap="square">
            <a:spAutoFit/>
          </a:bodyPr>
          <a:lstStyle/>
          <a:p>
            <a:pPr algn="l"/>
            <a:r>
              <a:rPr lang="en-US" b="1" dirty="0"/>
              <a:t>3.6.3 Objectives in COST Actions </a:t>
            </a:r>
          </a:p>
          <a:p>
            <a:pPr algn="l"/>
            <a:endParaRPr lang="tr-TR" dirty="0" smtClean="0"/>
          </a:p>
          <a:p>
            <a:pPr algn="l"/>
            <a:r>
              <a:rPr lang="en-US" dirty="0" smtClean="0"/>
              <a:t>COST </a:t>
            </a:r>
            <a:r>
              <a:rPr lang="en-US" dirty="0"/>
              <a:t>Action objectives are the results that an Action needs to achieve in order to respond to its challenge. These are SMART (Specific, Measurable, Achievable, Relevant, Timely) and twofold: Research Coordination Objectives and Capacity-building Objectives, in order to comply with COST Mission. </a:t>
            </a:r>
          </a:p>
          <a:p>
            <a:endParaRPr lang="tr-TR" dirty="0" smtClean="0"/>
          </a:p>
          <a:p>
            <a:pPr algn="l"/>
            <a:r>
              <a:rPr lang="tr-TR" dirty="0" smtClean="0"/>
              <a:t>a</a:t>
            </a:r>
            <a:r>
              <a:rPr lang="tr-TR" dirty="0"/>
              <a:t>. </a:t>
            </a:r>
            <a:r>
              <a:rPr lang="tr-TR" b="1" dirty="0" err="1"/>
              <a:t>Research</a:t>
            </a:r>
            <a:r>
              <a:rPr lang="tr-TR" b="1" dirty="0"/>
              <a:t> </a:t>
            </a:r>
            <a:r>
              <a:rPr lang="tr-TR" b="1" dirty="0" err="1"/>
              <a:t>Coordination</a:t>
            </a:r>
            <a:r>
              <a:rPr lang="tr-TR" b="1" dirty="0"/>
              <a:t> </a:t>
            </a:r>
            <a:r>
              <a:rPr lang="tr-TR" b="1" dirty="0" err="1"/>
              <a:t>Objectives</a:t>
            </a:r>
            <a:r>
              <a:rPr lang="tr-TR" b="1" dirty="0"/>
              <a:t> </a:t>
            </a:r>
            <a:endParaRPr lang="tr-TR" dirty="0"/>
          </a:p>
          <a:p>
            <a:endParaRPr lang="tr-TR" dirty="0"/>
          </a:p>
          <a:p>
            <a:pPr algn="l"/>
            <a:r>
              <a:rPr lang="en-US" dirty="0"/>
              <a:t>These objectives entail the distribution of tasks, sharing of knowledge and know-how, and the creation of synergies among Action participants to achieve specific outputs. Achieving these objectives turns COST Actions from initially scattered groups into one transnational team and leverages the existing funded research. </a:t>
            </a:r>
          </a:p>
          <a:p>
            <a:endParaRPr lang="tr-TR" dirty="0" smtClean="0"/>
          </a:p>
          <a:p>
            <a:pPr algn="l"/>
            <a:r>
              <a:rPr lang="tr-TR" dirty="0" smtClean="0"/>
              <a:t>b</a:t>
            </a:r>
            <a:r>
              <a:rPr lang="tr-TR" dirty="0"/>
              <a:t>. </a:t>
            </a:r>
            <a:r>
              <a:rPr lang="tr-TR" b="1" dirty="0" err="1"/>
              <a:t>Capacity-building</a:t>
            </a:r>
            <a:r>
              <a:rPr lang="tr-TR" b="1" dirty="0"/>
              <a:t> </a:t>
            </a:r>
            <a:r>
              <a:rPr lang="tr-TR" b="1" dirty="0" err="1"/>
              <a:t>Objectives</a:t>
            </a:r>
            <a:r>
              <a:rPr lang="tr-TR" b="1" dirty="0"/>
              <a:t> </a:t>
            </a:r>
            <a:endParaRPr lang="tr-TR" dirty="0"/>
          </a:p>
          <a:p>
            <a:pPr algn="l"/>
            <a:r>
              <a:rPr lang="en-US" dirty="0" smtClean="0"/>
              <a:t>Achieving </a:t>
            </a:r>
            <a:r>
              <a:rPr lang="en-US" dirty="0"/>
              <a:t>these objectives entail building critical mass to drive scientific progress, thereby strengthening the European Research Area. They can be achieved by the delivery of specific outputs and/or through network features or types and levels of participation.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279"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2503314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81" y="1076325"/>
            <a:ext cx="8826500" cy="5909310"/>
          </a:xfrm>
          <a:prstGeom prst="rect">
            <a:avLst/>
          </a:prstGeom>
        </p:spPr>
        <p:txBody>
          <a:bodyPr wrap="square">
            <a:spAutoFit/>
          </a:bodyPr>
          <a:lstStyle/>
          <a:p>
            <a:pPr algn="l"/>
            <a:r>
              <a:rPr lang="en-US" b="1" dirty="0"/>
              <a:t>3.6.4 COST Action Strategy and Structure </a:t>
            </a:r>
          </a:p>
          <a:p>
            <a:pPr algn="l"/>
            <a:r>
              <a:rPr lang="en-US" dirty="0" smtClean="0"/>
              <a:t> S&amp;T </a:t>
            </a:r>
            <a:r>
              <a:rPr lang="en-US" dirty="0"/>
              <a:t>research and development activities necessary to achieve the objectives; </a:t>
            </a:r>
          </a:p>
          <a:p>
            <a:pPr algn="l"/>
            <a:r>
              <a:rPr lang="en-US" dirty="0"/>
              <a:t> The internal </a:t>
            </a:r>
            <a:r>
              <a:rPr lang="en-US" dirty="0" err="1" smtClean="0"/>
              <a:t>organisation</a:t>
            </a:r>
            <a:r>
              <a:rPr lang="tr-TR" dirty="0" smtClean="0"/>
              <a:t>, </a:t>
            </a:r>
            <a:r>
              <a:rPr lang="en-US" dirty="0" smtClean="0"/>
              <a:t>and </a:t>
            </a:r>
            <a:r>
              <a:rPr lang="en-US" dirty="0"/>
              <a:t>other managing structures </a:t>
            </a:r>
            <a:r>
              <a:rPr lang="en-US" dirty="0" smtClean="0"/>
              <a:t>needed</a:t>
            </a:r>
            <a:endParaRPr lang="en-US" dirty="0"/>
          </a:p>
          <a:p>
            <a:pPr algn="l"/>
            <a:r>
              <a:rPr lang="en-US" dirty="0"/>
              <a:t> The work plan </a:t>
            </a:r>
            <a:r>
              <a:rPr lang="tr-TR" dirty="0" err="1" smtClean="0"/>
              <a:t>and</a:t>
            </a:r>
            <a:r>
              <a:rPr lang="tr-TR" dirty="0" smtClean="0"/>
              <a:t> </a:t>
            </a:r>
            <a:r>
              <a:rPr lang="en-US" dirty="0" smtClean="0"/>
              <a:t>networking </a:t>
            </a:r>
            <a:r>
              <a:rPr lang="en-US" dirty="0"/>
              <a:t>tools – meetings (MC </a:t>
            </a:r>
            <a:r>
              <a:rPr lang="tr-TR" dirty="0" err="1" smtClean="0"/>
              <a:t>and</a:t>
            </a:r>
            <a:r>
              <a:rPr lang="tr-TR" dirty="0" smtClean="0"/>
              <a:t> </a:t>
            </a:r>
            <a:r>
              <a:rPr lang="en-US" dirty="0" smtClean="0"/>
              <a:t>meetings, workshops</a:t>
            </a:r>
            <a:r>
              <a:rPr lang="en-US" dirty="0"/>
              <a:t>, conferences), </a:t>
            </a:r>
            <a:r>
              <a:rPr lang="en-US" dirty="0" smtClean="0"/>
              <a:t>S</a:t>
            </a:r>
            <a:r>
              <a:rPr lang="tr-TR" dirty="0" smtClean="0"/>
              <a:t>TSM</a:t>
            </a:r>
            <a:r>
              <a:rPr lang="en-US" dirty="0" smtClean="0"/>
              <a:t>, </a:t>
            </a:r>
            <a:r>
              <a:rPr lang="en-US" dirty="0"/>
              <a:t>Training Schools and Dissemination activities to share ideas and knowledge and create added value; </a:t>
            </a:r>
          </a:p>
          <a:p>
            <a:pPr algn="l"/>
            <a:r>
              <a:rPr lang="en-US" dirty="0"/>
              <a:t> The timeline for the </a:t>
            </a:r>
            <a:r>
              <a:rPr lang="en-US" dirty="0" smtClean="0"/>
              <a:t>implementation</a:t>
            </a:r>
            <a:endParaRPr lang="en-US" dirty="0"/>
          </a:p>
          <a:p>
            <a:pPr algn="l"/>
            <a:endParaRPr lang="tr-TR" dirty="0"/>
          </a:p>
          <a:p>
            <a:pPr algn="l"/>
            <a:r>
              <a:rPr lang="tr-TR" dirty="0"/>
              <a:t>3.6.5 COST Networking </a:t>
            </a:r>
            <a:r>
              <a:rPr lang="tr-TR" dirty="0" err="1"/>
              <a:t>tools</a:t>
            </a:r>
            <a:r>
              <a:rPr lang="tr-TR" dirty="0"/>
              <a:t> </a:t>
            </a:r>
          </a:p>
          <a:p>
            <a:pPr algn="l"/>
            <a:r>
              <a:rPr lang="en-US" dirty="0" smtClean="0"/>
              <a:t> </a:t>
            </a:r>
            <a:r>
              <a:rPr lang="en-US" dirty="0"/>
              <a:t>Meetings (</a:t>
            </a:r>
            <a:r>
              <a:rPr lang="en-US" dirty="0" smtClean="0"/>
              <a:t>M</a:t>
            </a:r>
            <a:r>
              <a:rPr lang="tr-TR" dirty="0" smtClean="0"/>
              <a:t>C </a:t>
            </a:r>
            <a:r>
              <a:rPr lang="tr-TR" dirty="0" err="1" smtClean="0"/>
              <a:t>and</a:t>
            </a:r>
            <a:r>
              <a:rPr lang="en-US" dirty="0" smtClean="0"/>
              <a:t> </a:t>
            </a:r>
            <a:r>
              <a:rPr lang="tr-TR" dirty="0" err="1" smtClean="0"/>
              <a:t>WGs</a:t>
            </a:r>
            <a:r>
              <a:rPr lang="tr-TR" dirty="0" smtClean="0"/>
              <a:t> </a:t>
            </a:r>
            <a:r>
              <a:rPr lang="en-US" dirty="0" smtClean="0"/>
              <a:t>meetings</a:t>
            </a:r>
            <a:r>
              <a:rPr lang="en-US" dirty="0"/>
              <a:t>, Workshops, Conferences), </a:t>
            </a:r>
          </a:p>
          <a:p>
            <a:pPr algn="l"/>
            <a:r>
              <a:rPr lang="tr-TR" dirty="0"/>
              <a:t> Training Schools, </a:t>
            </a:r>
          </a:p>
          <a:p>
            <a:pPr algn="l"/>
            <a:r>
              <a:rPr lang="tr-TR" dirty="0"/>
              <a:t> </a:t>
            </a:r>
            <a:r>
              <a:rPr lang="tr-TR" dirty="0" err="1"/>
              <a:t>Short-Term</a:t>
            </a:r>
            <a:r>
              <a:rPr lang="tr-TR" dirty="0"/>
              <a:t> </a:t>
            </a:r>
            <a:r>
              <a:rPr lang="tr-TR" dirty="0" err="1"/>
              <a:t>Scientific</a:t>
            </a:r>
            <a:r>
              <a:rPr lang="tr-TR" dirty="0"/>
              <a:t> </a:t>
            </a:r>
            <a:r>
              <a:rPr lang="tr-TR" dirty="0" err="1"/>
              <a:t>Missions</a:t>
            </a:r>
            <a:r>
              <a:rPr lang="tr-TR" dirty="0"/>
              <a:t> (</a:t>
            </a:r>
            <a:r>
              <a:rPr lang="tr-TR" dirty="0" err="1"/>
              <a:t>STSMs</a:t>
            </a:r>
            <a:r>
              <a:rPr lang="tr-TR" dirty="0"/>
              <a:t>), </a:t>
            </a:r>
          </a:p>
          <a:p>
            <a:pPr algn="l"/>
            <a:r>
              <a:rPr lang="tr-TR" dirty="0"/>
              <a:t> </a:t>
            </a:r>
            <a:r>
              <a:rPr lang="tr-TR" dirty="0" err="1"/>
              <a:t>Dissemination</a:t>
            </a:r>
            <a:r>
              <a:rPr lang="tr-TR" dirty="0"/>
              <a:t>. </a:t>
            </a:r>
          </a:p>
          <a:p>
            <a:pPr algn="l"/>
            <a:endParaRPr lang="tr-TR" dirty="0"/>
          </a:p>
          <a:p>
            <a:pPr algn="l"/>
            <a:r>
              <a:rPr lang="tr-TR" dirty="0" smtClean="0"/>
              <a:t>3.6.6 </a:t>
            </a:r>
            <a:r>
              <a:rPr lang="tr-TR" dirty="0"/>
              <a:t>COST Action </a:t>
            </a:r>
            <a:r>
              <a:rPr lang="tr-TR" dirty="0" err="1"/>
              <a:t>activities</a:t>
            </a:r>
            <a:r>
              <a:rPr lang="tr-TR" dirty="0"/>
              <a:t> </a:t>
            </a:r>
          </a:p>
          <a:p>
            <a:pPr algn="l"/>
            <a:r>
              <a:rPr lang="tr-TR" dirty="0" smtClean="0"/>
              <a:t>A</a:t>
            </a:r>
            <a:r>
              <a:rPr lang="en-US" dirty="0" err="1" smtClean="0"/>
              <a:t>ll</a:t>
            </a:r>
            <a:r>
              <a:rPr lang="en-US" dirty="0" smtClean="0"/>
              <a:t> </a:t>
            </a:r>
            <a:r>
              <a:rPr lang="en-US" dirty="0"/>
              <a:t>the activities </a:t>
            </a:r>
            <a:r>
              <a:rPr lang="en-US" dirty="0" err="1"/>
              <a:t>organised</a:t>
            </a:r>
            <a:r>
              <a:rPr lang="en-US" dirty="0"/>
              <a:t> by the COST Action, by means of the networking tools, in order to achieve the research coordination and capacity-building objectives. </a:t>
            </a:r>
          </a:p>
          <a:p>
            <a:pPr algn="l"/>
            <a:endParaRPr lang="tr-TR" dirty="0" smtClean="0"/>
          </a:p>
          <a:p>
            <a:pPr algn="l"/>
            <a:r>
              <a:rPr lang="en-US" dirty="0" smtClean="0"/>
              <a:t>3.6.7 </a:t>
            </a:r>
            <a:r>
              <a:rPr lang="en-US" dirty="0"/>
              <a:t>COST Action results and outputs </a:t>
            </a:r>
          </a:p>
          <a:p>
            <a:pPr algn="l"/>
            <a:r>
              <a:rPr lang="en-US" dirty="0"/>
              <a:t>These are the direct results stemming from the COST Action </a:t>
            </a:r>
            <a:r>
              <a:rPr lang="en-US" dirty="0" smtClean="0"/>
              <a:t>activities</a:t>
            </a:r>
            <a:r>
              <a:rPr lang="tr-TR" dirty="0" smtClean="0"/>
              <a:t>, </a:t>
            </a:r>
            <a:r>
              <a:rPr lang="en-US" dirty="0" smtClean="0"/>
              <a:t>codified </a:t>
            </a:r>
            <a:r>
              <a:rPr lang="en-US" dirty="0"/>
              <a:t>knowledge, tacit knowledge, technology, and societal applications: </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767"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2664847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933" y="1266547"/>
            <a:ext cx="8343900" cy="5078313"/>
          </a:xfrm>
          <a:prstGeom prst="rect">
            <a:avLst/>
          </a:prstGeom>
        </p:spPr>
        <p:txBody>
          <a:bodyPr wrap="square">
            <a:spAutoFit/>
          </a:bodyPr>
          <a:lstStyle/>
          <a:p>
            <a:pPr algn="l"/>
            <a:r>
              <a:rPr lang="tr-TR" b="1" dirty="0"/>
              <a:t>3.6.8 COST Action </a:t>
            </a:r>
            <a:r>
              <a:rPr lang="tr-TR" b="1" dirty="0" err="1"/>
              <a:t>impact</a:t>
            </a:r>
            <a:r>
              <a:rPr lang="tr-TR" b="1" dirty="0"/>
              <a:t> </a:t>
            </a:r>
          </a:p>
          <a:p>
            <a:pPr algn="l"/>
            <a:r>
              <a:rPr lang="en-US" dirty="0"/>
              <a:t>Impact is the effect or influence on short-term to long-term scientific, technological, and/or socio-economic changes produced by a COST Action, directly or indirectly, intended or unintended. </a:t>
            </a:r>
            <a:endParaRPr lang="tr-TR" dirty="0" smtClean="0"/>
          </a:p>
          <a:p>
            <a:pPr algn="l"/>
            <a:endParaRPr lang="en-US" dirty="0"/>
          </a:p>
          <a:p>
            <a:pPr algn="l"/>
            <a:r>
              <a:rPr lang="tr-TR" b="1" dirty="0"/>
              <a:t>3.6.9 COST Action </a:t>
            </a:r>
            <a:r>
              <a:rPr lang="tr-TR" b="1" dirty="0" err="1"/>
              <a:t>deliverables</a:t>
            </a:r>
            <a:r>
              <a:rPr lang="tr-TR" b="1" dirty="0"/>
              <a:t> </a:t>
            </a:r>
          </a:p>
          <a:p>
            <a:pPr algn="l"/>
            <a:r>
              <a:rPr lang="en-US" dirty="0"/>
              <a:t>Deliverables are distinct, expected and tangible outputs of the Action, meaningful in terms of the Action’s overall objectives, such as: reports, documents, technical diagrams, scientific and technical papers and contributions, content for training schools, input to standards, best practices, white papers, etc. Action deliverables are used to measure the Action progress and success. </a:t>
            </a:r>
          </a:p>
          <a:p>
            <a:pPr algn="l"/>
            <a:endParaRPr lang="tr-TR" dirty="0" smtClean="0"/>
          </a:p>
          <a:p>
            <a:pPr algn="l"/>
            <a:r>
              <a:rPr lang="tr-TR" b="1" dirty="0" smtClean="0"/>
              <a:t>3.6.10 </a:t>
            </a:r>
            <a:r>
              <a:rPr lang="tr-TR" b="1" dirty="0"/>
              <a:t>COST Action </a:t>
            </a:r>
            <a:r>
              <a:rPr lang="tr-TR" b="1" dirty="0" err="1"/>
              <a:t>milestones</a:t>
            </a:r>
            <a:r>
              <a:rPr lang="tr-TR" b="1" dirty="0"/>
              <a:t> </a:t>
            </a:r>
          </a:p>
          <a:p>
            <a:pPr algn="l"/>
            <a:r>
              <a:rPr lang="en-US" dirty="0"/>
              <a:t>Milestones are control points in the Action that help to map progress. They can be Core Group or MC meetings, mid-term reviews etc. They are needed at intermediary stages so that, if problems have arisen, corrective measures can be taken. </a:t>
            </a:r>
            <a:endParaRPr lang="tr-TR" dirty="0"/>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697"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554631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076325"/>
            <a:ext cx="89630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76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9182469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0" y="1931156"/>
            <a:ext cx="8260182" cy="473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581" y="1153586"/>
            <a:ext cx="4616119" cy="41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697"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7625386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015840" y="2663651"/>
            <a:ext cx="5040560" cy="1200329"/>
          </a:xfrm>
          <a:prstGeom prst="rect">
            <a:avLst/>
          </a:prstGeom>
        </p:spPr>
        <p:txBody>
          <a:bodyPr wrap="square">
            <a:spAutoFit/>
          </a:bodyPr>
          <a:lstStyle/>
          <a:p>
            <a:endParaRPr lang="tr-TR" dirty="0"/>
          </a:p>
          <a:p>
            <a:endParaRPr lang="tr-TR" dirty="0"/>
          </a:p>
          <a:p>
            <a:r>
              <a:rPr lang="en-US" b="1" dirty="0"/>
              <a:t>Setup of clusters gathering people from the action in view of Horizons 2020 </a:t>
            </a:r>
            <a:endParaRPr lang="en-US" dirty="0"/>
          </a:p>
        </p:txBody>
      </p:sp>
      <p:sp>
        <p:nvSpPr>
          <p:cNvPr id="10" name="Dikdörtgen 9"/>
          <p:cNvSpPr/>
          <p:nvPr/>
        </p:nvSpPr>
        <p:spPr>
          <a:xfrm>
            <a:off x="575680" y="4290731"/>
            <a:ext cx="4968552" cy="646331"/>
          </a:xfrm>
          <a:prstGeom prst="rect">
            <a:avLst/>
          </a:prstGeom>
        </p:spPr>
        <p:txBody>
          <a:bodyPr wrap="square">
            <a:spAutoFit/>
          </a:bodyPr>
          <a:lstStyle/>
          <a:p>
            <a:endParaRPr lang="tr-TR" dirty="0"/>
          </a:p>
          <a:p>
            <a:r>
              <a:rPr lang="tr-TR" b="1" dirty="0"/>
              <a:t>Knowledge </a:t>
            </a:r>
            <a:r>
              <a:rPr lang="tr-TR" b="1" dirty="0" err="1"/>
              <a:t>and</a:t>
            </a:r>
            <a:r>
              <a:rPr lang="tr-TR" b="1" dirty="0"/>
              <a:t> </a:t>
            </a:r>
            <a:r>
              <a:rPr lang="tr-TR" b="1" dirty="0" err="1"/>
              <a:t>Innovation</a:t>
            </a:r>
            <a:r>
              <a:rPr lang="tr-TR" b="1" dirty="0"/>
              <a:t> </a:t>
            </a:r>
            <a:r>
              <a:rPr lang="tr-TR" b="1" dirty="0" err="1" smtClean="0"/>
              <a:t>Communities</a:t>
            </a:r>
            <a:r>
              <a:rPr lang="tr-TR" b="1" dirty="0" smtClean="0"/>
              <a:t>  </a:t>
            </a:r>
            <a:endParaRPr lang="tr-TR" dirty="0"/>
          </a:p>
        </p:txBody>
      </p:sp>
      <p:sp>
        <p:nvSpPr>
          <p:cNvPr id="11" name="Dikdörtgen 10"/>
          <p:cNvSpPr/>
          <p:nvPr/>
        </p:nvSpPr>
        <p:spPr>
          <a:xfrm>
            <a:off x="5472224" y="4290732"/>
            <a:ext cx="4572000" cy="646331"/>
          </a:xfrm>
          <a:prstGeom prst="rect">
            <a:avLst/>
          </a:prstGeom>
        </p:spPr>
        <p:txBody>
          <a:bodyPr>
            <a:spAutoFit/>
          </a:bodyPr>
          <a:lstStyle/>
          <a:p>
            <a:endParaRPr lang="tr-TR" dirty="0"/>
          </a:p>
          <a:p>
            <a:r>
              <a:rPr lang="tr-TR" b="1" dirty="0"/>
              <a:t>http://eit.europa.eu/kics/ </a:t>
            </a:r>
            <a:endParaRPr lang="tr-TR" dirty="0"/>
          </a:p>
        </p:txBody>
      </p:sp>
      <p:sp>
        <p:nvSpPr>
          <p:cNvPr id="12" name="Dikdörtgen 11"/>
          <p:cNvSpPr/>
          <p:nvPr/>
        </p:nvSpPr>
        <p:spPr>
          <a:xfrm>
            <a:off x="0" y="5383851"/>
            <a:ext cx="4572000" cy="646331"/>
          </a:xfrm>
          <a:prstGeom prst="rect">
            <a:avLst/>
          </a:prstGeom>
        </p:spPr>
        <p:txBody>
          <a:bodyPr>
            <a:spAutoFit/>
          </a:bodyPr>
          <a:lstStyle/>
          <a:p>
            <a:endParaRPr lang="tr-TR" dirty="0"/>
          </a:p>
          <a:p>
            <a:r>
              <a:rPr lang="tr-TR" b="1" dirty="0" err="1"/>
              <a:t>European</a:t>
            </a:r>
            <a:r>
              <a:rPr lang="tr-TR" b="1" dirty="0"/>
              <a:t> </a:t>
            </a:r>
            <a:r>
              <a:rPr lang="tr-TR" b="1" dirty="0" err="1"/>
              <a:t>Innovation</a:t>
            </a:r>
            <a:r>
              <a:rPr lang="tr-TR" b="1" dirty="0"/>
              <a:t> </a:t>
            </a:r>
            <a:r>
              <a:rPr lang="tr-TR" b="1" dirty="0" err="1"/>
              <a:t>Partnerships</a:t>
            </a:r>
            <a:r>
              <a:rPr lang="tr-TR" b="1" dirty="0"/>
              <a:t> </a:t>
            </a:r>
            <a:endParaRPr lang="tr-TR" dirty="0"/>
          </a:p>
        </p:txBody>
      </p:sp>
      <p:sp>
        <p:nvSpPr>
          <p:cNvPr id="13" name="Dikdörtgen 12"/>
          <p:cNvSpPr/>
          <p:nvPr/>
        </p:nvSpPr>
        <p:spPr>
          <a:xfrm>
            <a:off x="4301840" y="5301469"/>
            <a:ext cx="4878040" cy="646331"/>
          </a:xfrm>
          <a:prstGeom prst="rect">
            <a:avLst/>
          </a:prstGeom>
        </p:spPr>
        <p:txBody>
          <a:bodyPr wrap="square">
            <a:spAutoFit/>
          </a:bodyPr>
          <a:lstStyle/>
          <a:p>
            <a:endParaRPr lang="tr-TR" dirty="0"/>
          </a:p>
          <a:p>
            <a:r>
              <a:rPr lang="tr-TR" b="1" u="sng" dirty="0"/>
              <a:t>http://ec.europa.eu/research/innovation-union </a:t>
            </a:r>
            <a:endParaRPr lang="tr-TR" dirty="0"/>
          </a:p>
        </p:txBody>
      </p:sp>
      <p:sp>
        <p:nvSpPr>
          <p:cNvPr id="14" name="Dikdörtgen 13"/>
          <p:cNvSpPr/>
          <p:nvPr/>
        </p:nvSpPr>
        <p:spPr>
          <a:xfrm>
            <a:off x="3186224" y="6205676"/>
            <a:ext cx="4572000" cy="646331"/>
          </a:xfrm>
          <a:prstGeom prst="rect">
            <a:avLst/>
          </a:prstGeom>
        </p:spPr>
        <p:txBody>
          <a:bodyPr>
            <a:spAutoFit/>
          </a:bodyPr>
          <a:lstStyle/>
          <a:p>
            <a:endParaRPr lang="tr-TR" dirty="0"/>
          </a:p>
          <a:p>
            <a:r>
              <a:rPr lang="tr-TR" b="1" dirty="0"/>
              <a:t>Application </a:t>
            </a:r>
            <a:r>
              <a:rPr lang="tr-TR" b="1" dirty="0" err="1"/>
              <a:t>focused</a:t>
            </a:r>
            <a:endParaRPr lang="tr-TR" dirty="0"/>
          </a:p>
        </p:txBody>
      </p:sp>
      <p:sp>
        <p:nvSpPr>
          <p:cNvPr id="2" name="Metin kutusu 1"/>
          <p:cNvSpPr txBox="1"/>
          <p:nvPr/>
        </p:nvSpPr>
        <p:spPr>
          <a:xfrm>
            <a:off x="2206219" y="1228551"/>
            <a:ext cx="4799712" cy="461665"/>
          </a:xfrm>
          <a:prstGeom prst="rect">
            <a:avLst/>
          </a:prstGeom>
          <a:noFill/>
        </p:spPr>
        <p:txBody>
          <a:bodyPr wrap="none" rtlCol="0">
            <a:spAutoFit/>
          </a:bodyPr>
          <a:lstStyle/>
          <a:p>
            <a:r>
              <a:rPr lang="tr-TR" sz="2400" b="1" dirty="0" smtClean="0">
                <a:solidFill>
                  <a:srgbClr val="0070C0"/>
                </a:solidFill>
              </a:rPr>
              <a:t>NMP-COST İşbirlikleri (Cluster) </a:t>
            </a:r>
            <a:endParaRPr lang="tr-TR" sz="2400" b="1" dirty="0">
              <a:solidFill>
                <a:srgbClr val="0070C0"/>
              </a:solidFill>
            </a:endParaRPr>
          </a:p>
        </p:txBody>
      </p:sp>
      <p:sp>
        <p:nvSpPr>
          <p:cNvPr id="3" name="Dikdörtgen 2"/>
          <p:cNvSpPr/>
          <p:nvPr/>
        </p:nvSpPr>
        <p:spPr>
          <a:xfrm>
            <a:off x="230820" y="1906706"/>
            <a:ext cx="8610600" cy="923330"/>
          </a:xfrm>
          <a:prstGeom prst="rect">
            <a:avLst/>
          </a:prstGeom>
        </p:spPr>
        <p:txBody>
          <a:bodyPr wrap="square">
            <a:spAutoFit/>
          </a:bodyPr>
          <a:lstStyle/>
          <a:p>
            <a:pPr lvl="0" algn="just" eaLnBrk="0" hangingPunct="0"/>
            <a:r>
              <a:rPr lang="en-GB" b="1" dirty="0">
                <a:solidFill>
                  <a:srgbClr val="000000"/>
                </a:solidFill>
                <a:ea typeface="Times New Roman" pitchFamily="18" charset="0"/>
                <a:cs typeface="Arial" pitchFamily="34" charset="0"/>
              </a:rPr>
              <a:t>COST MP1106</a:t>
            </a:r>
            <a:r>
              <a:rPr lang="en-GB" dirty="0">
                <a:solidFill>
                  <a:srgbClr val="000000"/>
                </a:solidFill>
                <a:ea typeface="Times New Roman" pitchFamily="18" charset="0"/>
                <a:cs typeface="Arial" pitchFamily="34" charset="0"/>
              </a:rPr>
              <a:t> " Smart and green interfaces - from single bubbles and drops to industrial, environmental and biomedical applications (SGI)" </a:t>
            </a:r>
            <a:r>
              <a:rPr lang="en-GB" b="1" dirty="0">
                <a:solidFill>
                  <a:srgbClr val="0070C0"/>
                </a:solidFill>
                <a:ea typeface="Times New Roman" pitchFamily="18" charset="0"/>
                <a:cs typeface="Arial" pitchFamily="34" charset="0"/>
              </a:rPr>
              <a:t>Core Group </a:t>
            </a:r>
            <a:r>
              <a:rPr lang="en-GB" dirty="0">
                <a:solidFill>
                  <a:srgbClr val="000000"/>
                </a:solidFill>
                <a:ea typeface="Times New Roman" pitchFamily="18" charset="0"/>
                <a:cs typeface="Arial" pitchFamily="34" charset="0"/>
              </a:rPr>
              <a:t>Member, </a:t>
            </a:r>
            <a:r>
              <a:rPr lang="en-GB" b="1" dirty="0">
                <a:solidFill>
                  <a:srgbClr val="0070C0"/>
                </a:solidFill>
                <a:ea typeface="Times New Roman" pitchFamily="18" charset="0"/>
                <a:cs typeface="Arial" pitchFamily="34" charset="0"/>
              </a:rPr>
              <a:t>STSM Coordinator</a:t>
            </a:r>
            <a:r>
              <a:rPr lang="en-GB" dirty="0">
                <a:solidFill>
                  <a:srgbClr val="000000"/>
                </a:solidFill>
                <a:ea typeface="Times New Roman" pitchFamily="18" charset="0"/>
                <a:cs typeface="Arial" pitchFamily="34" charset="0"/>
              </a:rPr>
              <a:t>,</a:t>
            </a:r>
            <a:r>
              <a:rPr lang="tr-TR" dirty="0">
                <a:solidFill>
                  <a:srgbClr val="000000"/>
                </a:solidFill>
                <a:ea typeface="Times New Roman" pitchFamily="18" charset="0"/>
                <a:cs typeface="Arial" pitchFamily="34" charset="0"/>
              </a:rPr>
              <a:t> (2012-2015)</a:t>
            </a:r>
            <a:endParaRPr lang="tr-TR" b="1" dirty="0">
              <a:solidFill>
                <a:srgbClr val="C00000"/>
              </a:solidFill>
              <a:ea typeface="Times New Roman" pitchFamily="18" charset="0"/>
              <a:cs typeface="Arial" pitchFamily="34" charset="0"/>
            </a:endParaRPr>
          </a:p>
        </p:txBody>
      </p:sp>
      <p:pic>
        <p:nvPicPr>
          <p:cNvPr id="15"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18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7927850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79400" y="1668035"/>
            <a:ext cx="8864600" cy="4247317"/>
          </a:xfrm>
          <a:prstGeom prst="rect">
            <a:avLst/>
          </a:prstGeom>
        </p:spPr>
        <p:txBody>
          <a:bodyPr wrap="square">
            <a:spAutoFit/>
          </a:bodyPr>
          <a:lstStyle/>
          <a:p>
            <a:r>
              <a:rPr lang="tr-TR" b="1" dirty="0" smtClean="0"/>
              <a:t>COST MP1106, </a:t>
            </a:r>
            <a:r>
              <a:rPr lang="tr-TR" b="1" dirty="0" err="1" smtClean="0"/>
              <a:t>Core</a:t>
            </a:r>
            <a:r>
              <a:rPr lang="tr-TR" b="1" dirty="0" smtClean="0"/>
              <a:t> grup olarak, COST amaç ve hedefleri kapsamında, </a:t>
            </a:r>
          </a:p>
          <a:p>
            <a:endParaRPr lang="tr-TR" b="1" dirty="0"/>
          </a:p>
          <a:p>
            <a:r>
              <a:rPr lang="en-US" dirty="0" smtClean="0"/>
              <a:t>Round </a:t>
            </a:r>
            <a:r>
              <a:rPr lang="en-US" dirty="0"/>
              <a:t>Tables (RT) were organized concerning the topics:</a:t>
            </a:r>
          </a:p>
          <a:p>
            <a:r>
              <a:rPr lang="en-US" b="1" dirty="0"/>
              <a:t>1) Food, Biotechnology and Biomedical</a:t>
            </a:r>
          </a:p>
          <a:p>
            <a:r>
              <a:rPr lang="tr-TR" b="1" dirty="0"/>
              <a:t>2) </a:t>
            </a:r>
            <a:r>
              <a:rPr lang="tr-TR" b="1" dirty="0" err="1"/>
              <a:t>Energy</a:t>
            </a:r>
            <a:r>
              <a:rPr lang="tr-TR" b="1" dirty="0"/>
              <a:t> </a:t>
            </a:r>
            <a:r>
              <a:rPr lang="tr-TR" b="1" dirty="0" err="1"/>
              <a:t>and</a:t>
            </a:r>
            <a:r>
              <a:rPr lang="tr-TR" b="1" dirty="0"/>
              <a:t> Environment</a:t>
            </a:r>
          </a:p>
          <a:p>
            <a:r>
              <a:rPr lang="tr-TR" b="1" dirty="0"/>
              <a:t>3) </a:t>
            </a:r>
            <a:r>
              <a:rPr lang="tr-TR" b="1" dirty="0" err="1"/>
              <a:t>Nanotechnology</a:t>
            </a:r>
            <a:r>
              <a:rPr lang="tr-TR" b="1" dirty="0"/>
              <a:t> </a:t>
            </a:r>
            <a:r>
              <a:rPr lang="tr-TR" b="1" dirty="0" err="1"/>
              <a:t>and</a:t>
            </a:r>
            <a:r>
              <a:rPr lang="tr-TR" b="1" dirty="0"/>
              <a:t> </a:t>
            </a:r>
            <a:r>
              <a:rPr lang="tr-TR" b="1" dirty="0" err="1" smtClean="0"/>
              <a:t>Nanoscience</a:t>
            </a:r>
            <a:endParaRPr lang="tr-TR" b="1" dirty="0" smtClean="0"/>
          </a:p>
          <a:p>
            <a:endParaRPr lang="tr-TR" b="1" dirty="0" smtClean="0"/>
          </a:p>
          <a:p>
            <a:r>
              <a:rPr lang="tr-TR" dirty="0" err="1" smtClean="0"/>
              <a:t>RTs</a:t>
            </a:r>
            <a:r>
              <a:rPr lang="tr-TR" dirty="0" smtClean="0"/>
              <a:t>, 3 ana grup altında, alt çalışma grupları seçmek amacıyla,</a:t>
            </a:r>
          </a:p>
          <a:p>
            <a:r>
              <a:rPr lang="tr-TR" dirty="0" smtClean="0"/>
              <a:t> </a:t>
            </a:r>
          </a:p>
          <a:p>
            <a:pPr marL="285750" indent="-285750" algn="l">
              <a:buFont typeface="Arial" panose="020B0604020202020204" pitchFamily="34" charset="0"/>
              <a:buChar char="•"/>
            </a:pPr>
            <a:r>
              <a:rPr lang="en-US" dirty="0" smtClean="0"/>
              <a:t>Knowledge</a:t>
            </a:r>
            <a:r>
              <a:rPr lang="tr-TR" dirty="0" smtClean="0"/>
              <a:t>-</a:t>
            </a:r>
            <a:r>
              <a:rPr lang="en-US" dirty="0" smtClean="0"/>
              <a:t>Innovation </a:t>
            </a:r>
            <a:r>
              <a:rPr lang="en-US" dirty="0"/>
              <a:t>Communities (KIC</a:t>
            </a:r>
            <a:r>
              <a:rPr lang="en-US" dirty="0" smtClean="0"/>
              <a:t>)</a:t>
            </a:r>
            <a:r>
              <a:rPr lang="tr-TR" dirty="0" smtClean="0"/>
              <a:t>; </a:t>
            </a:r>
          </a:p>
          <a:p>
            <a:pPr marL="285750" indent="-285750" algn="l">
              <a:buFont typeface="Arial" panose="020B0604020202020204" pitchFamily="34" charset="0"/>
              <a:buChar char="•"/>
            </a:pPr>
            <a:r>
              <a:rPr lang="en-US" dirty="0" smtClean="0"/>
              <a:t>European </a:t>
            </a:r>
            <a:r>
              <a:rPr lang="en-US" dirty="0"/>
              <a:t>Innovation Partnerships (EIP</a:t>
            </a:r>
            <a:r>
              <a:rPr lang="en-US" dirty="0" smtClean="0"/>
              <a:t>)</a:t>
            </a:r>
            <a:r>
              <a:rPr lang="tr-TR" dirty="0" smtClean="0"/>
              <a:t> </a:t>
            </a:r>
            <a:r>
              <a:rPr lang="tr-TR" dirty="0" err="1" smtClean="0"/>
              <a:t>vb</a:t>
            </a:r>
            <a:r>
              <a:rPr lang="tr-TR" dirty="0" smtClean="0"/>
              <a:t>, girişimler ile ilgili bilgilendirme </a:t>
            </a:r>
          </a:p>
          <a:p>
            <a:pPr marL="285750" indent="-285750" algn="l">
              <a:buFont typeface="Arial" panose="020B0604020202020204" pitchFamily="34" charset="0"/>
              <a:buChar char="•"/>
            </a:pPr>
            <a:r>
              <a:rPr lang="en-US" dirty="0" smtClean="0"/>
              <a:t>HORIZON </a:t>
            </a:r>
            <a:r>
              <a:rPr lang="en-US" dirty="0"/>
              <a:t>2020 </a:t>
            </a:r>
            <a:r>
              <a:rPr lang="en-US" dirty="0" smtClean="0"/>
              <a:t>program</a:t>
            </a:r>
            <a:r>
              <a:rPr lang="tr-TR" dirty="0" smtClean="0"/>
              <a:t>ı konusunda bilgilendirme; </a:t>
            </a:r>
            <a:r>
              <a:rPr lang="en-US" dirty="0" smtClean="0"/>
              <a:t> </a:t>
            </a:r>
            <a:endParaRPr lang="tr-TR" dirty="0" smtClean="0"/>
          </a:p>
          <a:p>
            <a:pPr marL="285750" indent="-285750" algn="l">
              <a:buFont typeface="Arial" panose="020B0604020202020204" pitchFamily="34" charset="0"/>
              <a:buChar char="•"/>
            </a:pPr>
            <a:r>
              <a:rPr lang="tr-TR" dirty="0" smtClean="0"/>
              <a:t>Sanayi ve akademinin çalışma ilgi alanlarının belirlenmesi</a:t>
            </a:r>
          </a:p>
          <a:p>
            <a:pPr marL="285750" indent="-285750" algn="l">
              <a:buFont typeface="Arial" panose="020B0604020202020204" pitchFamily="34" charset="0"/>
              <a:buChar char="•"/>
            </a:pPr>
            <a:r>
              <a:rPr lang="tr-TR" dirty="0" smtClean="0"/>
              <a:t>Çalışma alanları akademik koordinatörler tarafından raporlandırıldı</a:t>
            </a:r>
          </a:p>
          <a:p>
            <a:pPr marL="285750" indent="-285750" algn="l">
              <a:buFont typeface="Arial" panose="020B0604020202020204" pitchFamily="34" charset="0"/>
              <a:buChar char="•"/>
            </a:pPr>
            <a:r>
              <a:rPr lang="tr-TR" dirty="0" smtClean="0"/>
              <a:t>MC üyeleri arasında, her bir MC üyesi ve katılımcılar arasında gruplar oluşturuldu</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18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8211828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03424" y="1340768"/>
            <a:ext cx="8208912" cy="1754326"/>
          </a:xfrm>
          <a:prstGeom prst="rect">
            <a:avLst/>
          </a:prstGeom>
        </p:spPr>
        <p:txBody>
          <a:bodyPr wrap="square">
            <a:spAutoFit/>
          </a:bodyPr>
          <a:lstStyle/>
          <a:p>
            <a:r>
              <a:rPr lang="tr-TR" b="1" dirty="0" smtClean="0"/>
              <a:t>COST MP1106,  MC toplantısında;</a:t>
            </a:r>
          </a:p>
          <a:p>
            <a:endParaRPr lang="tr-TR" b="1" dirty="0"/>
          </a:p>
          <a:p>
            <a:r>
              <a:rPr lang="tr-TR" dirty="0" smtClean="0"/>
              <a:t>EC, DG </a:t>
            </a:r>
            <a:r>
              <a:rPr lang="tr-TR" dirty="0" err="1" smtClean="0"/>
              <a:t>Research</a:t>
            </a:r>
            <a:r>
              <a:rPr lang="tr-TR" dirty="0" smtClean="0"/>
              <a:t> den, bir uzman, Horizon 2020 programı konusunda geniş bir bilgilendirme </a:t>
            </a:r>
          </a:p>
          <a:p>
            <a:r>
              <a:rPr lang="tr-TR" dirty="0" smtClean="0"/>
              <a:t>Tema koordinatörleri tarafından, çalışma alanlarının revize edilmesi</a:t>
            </a:r>
          </a:p>
          <a:p>
            <a:endParaRPr lang="tr-TR"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17775"/>
            <a:ext cx="8208952" cy="377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74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9525945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112" y="1087909"/>
            <a:ext cx="8966200" cy="1877437"/>
          </a:xfrm>
          <a:prstGeom prst="rect">
            <a:avLst/>
          </a:prstGeom>
        </p:spPr>
        <p:txBody>
          <a:bodyPr wrap="square">
            <a:spAutoFit/>
          </a:bodyPr>
          <a:lstStyle/>
          <a:p>
            <a:r>
              <a:rPr lang="tr-TR" b="1" dirty="0" err="1" smtClean="0"/>
              <a:t>Coordinatörlerin</a:t>
            </a:r>
            <a:r>
              <a:rPr lang="tr-TR" b="1" dirty="0" smtClean="0"/>
              <a:t> görevleri;</a:t>
            </a:r>
          </a:p>
          <a:p>
            <a:endParaRPr lang="tr-TR" b="1" dirty="0"/>
          </a:p>
          <a:p>
            <a:pPr marL="285750" indent="-285750" algn="l">
              <a:buFont typeface="Arial" panose="020B0604020202020204" pitchFamily="34" charset="0"/>
              <a:buChar char="•"/>
            </a:pPr>
            <a:r>
              <a:rPr lang="tr-TR" sz="2000" dirty="0" smtClean="0"/>
              <a:t>Horizon 2020 çağrıları konusunda, grup üyelerini sürekli bilgilendirmek;</a:t>
            </a:r>
          </a:p>
          <a:p>
            <a:pPr marL="285750" indent="-285750" algn="l">
              <a:buFont typeface="Arial" panose="020B0604020202020204" pitchFamily="34" charset="0"/>
              <a:buChar char="•"/>
            </a:pPr>
            <a:r>
              <a:rPr lang="tr-TR" sz="2000" dirty="0" smtClean="0"/>
              <a:t>Cluster alanına  göre, ilgili çağrı konularını tespit etmek</a:t>
            </a:r>
          </a:p>
          <a:p>
            <a:pPr marL="285750" indent="-285750" algn="l">
              <a:buFont typeface="Arial" panose="020B0604020202020204" pitchFamily="34" charset="0"/>
              <a:buChar char="•"/>
            </a:pPr>
            <a:r>
              <a:rPr lang="tr-TR" sz="2000" dirty="0" smtClean="0"/>
              <a:t>MC toplantılarında, Cluster toplantısı, proje fikirlerinin tartışılması</a:t>
            </a:r>
          </a:p>
          <a:p>
            <a:pPr marL="285750" indent="-285750" algn="l">
              <a:buFont typeface="Arial" panose="020B0604020202020204" pitchFamily="34" charset="0"/>
              <a:buChar char="•"/>
            </a:pPr>
            <a:r>
              <a:rPr lang="tr-TR" sz="2000" dirty="0" smtClean="0"/>
              <a:t>Grup üyeleri arasında çağrı konusu hakkında bilgi toplamak</a:t>
            </a:r>
          </a:p>
        </p:txBody>
      </p:sp>
      <p:graphicFrame>
        <p:nvGraphicFramePr>
          <p:cNvPr id="10" name="Tablo 9"/>
          <p:cNvGraphicFramePr>
            <a:graphicFrameLocks noGrp="1"/>
          </p:cNvGraphicFramePr>
          <p:nvPr>
            <p:extLst>
              <p:ext uri="{D42A27DB-BD31-4B8C-83A1-F6EECF244321}">
                <p14:modId xmlns:p14="http://schemas.microsoft.com/office/powerpoint/2010/main" val="3289021780"/>
              </p:ext>
            </p:extLst>
          </p:nvPr>
        </p:nvGraphicFramePr>
        <p:xfrm>
          <a:off x="216163" y="3059058"/>
          <a:ext cx="8407536" cy="1005840"/>
        </p:xfrm>
        <a:graphic>
          <a:graphicData uri="http://schemas.openxmlformats.org/drawingml/2006/table">
            <a:tbl>
              <a:tblPr firstRow="1" bandRow="1">
                <a:tableStyleId>{5C22544A-7EE6-4342-B048-85BDC9FD1C3A}</a:tableStyleId>
              </a:tblPr>
              <a:tblGrid>
                <a:gridCol w="1142772"/>
                <a:gridCol w="1621340"/>
                <a:gridCol w="1806975"/>
                <a:gridCol w="3836449"/>
              </a:tblGrid>
              <a:tr h="370840">
                <a:tc>
                  <a:txBody>
                    <a:bodyPr/>
                    <a:lstStyle/>
                    <a:p>
                      <a:r>
                        <a:rPr lang="tr-TR" dirty="0" smtClean="0">
                          <a:solidFill>
                            <a:schemeClr val="tx1"/>
                          </a:solidFill>
                        </a:rPr>
                        <a:t>Role</a:t>
                      </a:r>
                      <a:endParaRPr lang="tr-TR" dirty="0">
                        <a:solidFill>
                          <a:schemeClr val="tx1"/>
                        </a:solidFill>
                      </a:endParaRPr>
                    </a:p>
                  </a:txBody>
                  <a:tcPr/>
                </a:tc>
                <a:tc>
                  <a:txBody>
                    <a:bodyPr/>
                    <a:lstStyle/>
                    <a:p>
                      <a:r>
                        <a:rPr lang="tr-TR" dirty="0" err="1" smtClean="0">
                          <a:solidFill>
                            <a:schemeClr val="tx1"/>
                          </a:solidFill>
                        </a:rPr>
                        <a:t>Contribution</a:t>
                      </a:r>
                      <a:endParaRPr lang="tr-TR" dirty="0">
                        <a:solidFill>
                          <a:schemeClr val="tx1"/>
                        </a:solidFill>
                      </a:endParaRPr>
                    </a:p>
                  </a:txBody>
                  <a:tcPr/>
                </a:tc>
                <a:tc>
                  <a:txBody>
                    <a:bodyPr/>
                    <a:lstStyle/>
                    <a:p>
                      <a:r>
                        <a:rPr lang="tr-TR" dirty="0" err="1" smtClean="0">
                          <a:solidFill>
                            <a:schemeClr val="tx1"/>
                          </a:solidFill>
                        </a:rPr>
                        <a:t>Resources</a:t>
                      </a:r>
                      <a:r>
                        <a:rPr lang="tr-TR" dirty="0" smtClean="0">
                          <a:solidFill>
                            <a:schemeClr val="tx1"/>
                          </a:solidFill>
                        </a:rPr>
                        <a:t> </a:t>
                      </a:r>
                      <a:r>
                        <a:rPr lang="tr-TR" dirty="0" err="1" smtClean="0">
                          <a:solidFill>
                            <a:schemeClr val="tx1"/>
                          </a:solidFill>
                        </a:rPr>
                        <a:t>to</a:t>
                      </a:r>
                      <a:r>
                        <a:rPr lang="tr-TR" dirty="0" smtClean="0">
                          <a:solidFill>
                            <a:schemeClr val="tx1"/>
                          </a:solidFill>
                        </a:rPr>
                        <a:t> be </a:t>
                      </a:r>
                      <a:r>
                        <a:rPr lang="tr-TR" dirty="0" err="1" smtClean="0">
                          <a:solidFill>
                            <a:schemeClr val="tx1"/>
                          </a:solidFill>
                        </a:rPr>
                        <a:t>committed</a:t>
                      </a:r>
                      <a:endParaRPr lang="tr-TR" dirty="0">
                        <a:solidFill>
                          <a:schemeClr val="tx1"/>
                        </a:solidFill>
                      </a:endParaRPr>
                    </a:p>
                  </a:txBody>
                  <a:tcPr/>
                </a:tc>
                <a:tc>
                  <a:txBody>
                    <a:bodyPr/>
                    <a:lstStyle/>
                    <a:p>
                      <a:r>
                        <a:rPr lang="tr-TR" dirty="0" err="1" smtClean="0">
                          <a:solidFill>
                            <a:schemeClr val="tx1"/>
                          </a:solidFill>
                        </a:rPr>
                        <a:t>Propose</a:t>
                      </a:r>
                      <a:r>
                        <a:rPr lang="tr-TR" dirty="0" smtClean="0">
                          <a:solidFill>
                            <a:schemeClr val="tx1"/>
                          </a:solidFill>
                        </a:rPr>
                        <a:t> </a:t>
                      </a:r>
                      <a:r>
                        <a:rPr lang="tr-TR" dirty="0" err="1" smtClean="0">
                          <a:solidFill>
                            <a:schemeClr val="tx1"/>
                          </a:solidFill>
                        </a:rPr>
                        <a:t>industrial</a:t>
                      </a:r>
                      <a:r>
                        <a:rPr lang="tr-TR" dirty="0" smtClean="0">
                          <a:solidFill>
                            <a:schemeClr val="tx1"/>
                          </a:solidFill>
                        </a:rPr>
                        <a:t> partner</a:t>
                      </a:r>
                    </a:p>
                    <a:p>
                      <a:r>
                        <a:rPr lang="tr-TR" dirty="0" err="1" smtClean="0">
                          <a:solidFill>
                            <a:schemeClr val="tx1"/>
                          </a:solidFill>
                        </a:rPr>
                        <a:t>Colloboration</a:t>
                      </a:r>
                      <a:r>
                        <a:rPr lang="tr-TR" dirty="0" smtClean="0">
                          <a:solidFill>
                            <a:schemeClr val="tx1"/>
                          </a:solidFill>
                        </a:rPr>
                        <a:t>/</a:t>
                      </a:r>
                      <a:r>
                        <a:rPr lang="tr-TR" dirty="0" err="1" smtClean="0">
                          <a:solidFill>
                            <a:schemeClr val="tx1"/>
                          </a:solidFill>
                        </a:rPr>
                        <a:t>identification</a:t>
                      </a:r>
                      <a:endParaRPr lang="tr-TR" dirty="0">
                        <a:solidFill>
                          <a:schemeClr val="tx1"/>
                        </a:solidFill>
                      </a:endParaRPr>
                    </a:p>
                  </a:txBody>
                  <a:tcPr/>
                </a:tc>
              </a:tr>
              <a:tr h="35776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11" name="Dikdörtgen 10"/>
          <p:cNvSpPr/>
          <p:nvPr/>
        </p:nvSpPr>
        <p:spPr>
          <a:xfrm>
            <a:off x="971600" y="5368801"/>
            <a:ext cx="6984776" cy="1200329"/>
          </a:xfrm>
          <a:prstGeom prst="rect">
            <a:avLst/>
          </a:prstGeom>
        </p:spPr>
        <p:txBody>
          <a:bodyPr wrap="square">
            <a:spAutoFit/>
          </a:bodyPr>
          <a:lstStyle/>
          <a:p>
            <a:pPr marL="285750" indent="-285750">
              <a:buFont typeface="Arial" panose="020B0604020202020204" pitchFamily="34" charset="0"/>
              <a:buChar char="•"/>
            </a:pPr>
            <a:r>
              <a:rPr lang="tr-TR" dirty="0" smtClean="0"/>
              <a:t>Bütçe (Toplantı organizasyonu,  25.000 €) </a:t>
            </a:r>
            <a:endParaRPr lang="tr-TR" dirty="0"/>
          </a:p>
          <a:p>
            <a:pPr marL="285750" indent="-285750">
              <a:buFont typeface="Arial" panose="020B0604020202020204" pitchFamily="34" charset="0"/>
              <a:buChar char="•"/>
            </a:pPr>
            <a:r>
              <a:rPr lang="tr-TR" dirty="0" smtClean="0"/>
              <a:t>Konsorsiyum </a:t>
            </a:r>
            <a:r>
              <a:rPr lang="tr-TR" dirty="0"/>
              <a:t>oluşturma amacıyla toplantı organize etmek</a:t>
            </a:r>
          </a:p>
          <a:p>
            <a:pPr marL="285750" indent="-285750">
              <a:buFont typeface="Arial" panose="020B0604020202020204" pitchFamily="34" charset="0"/>
              <a:buChar char="•"/>
            </a:pPr>
            <a:r>
              <a:rPr lang="tr-TR" dirty="0"/>
              <a:t>Çağrı konusunda proje fikri olan kişileri toplantıya davet etmek</a:t>
            </a:r>
          </a:p>
          <a:p>
            <a:pPr marL="285750" indent="-285750">
              <a:buFont typeface="Arial" panose="020B0604020202020204" pitchFamily="34" charset="0"/>
              <a:buChar char="•"/>
            </a:pPr>
            <a:r>
              <a:rPr lang="tr-TR" dirty="0"/>
              <a:t>Toplantıda Proje  fikirlerinin tartışılması, </a:t>
            </a:r>
          </a:p>
        </p:txBody>
      </p:sp>
      <p:graphicFrame>
        <p:nvGraphicFramePr>
          <p:cNvPr id="12" name="Tablo 11"/>
          <p:cNvGraphicFramePr>
            <a:graphicFrameLocks noGrp="1"/>
          </p:cNvGraphicFramePr>
          <p:nvPr>
            <p:extLst>
              <p:ext uri="{D42A27DB-BD31-4B8C-83A1-F6EECF244321}">
                <p14:modId xmlns:p14="http://schemas.microsoft.com/office/powerpoint/2010/main" val="3072099407"/>
              </p:ext>
            </p:extLst>
          </p:nvPr>
        </p:nvGraphicFramePr>
        <p:xfrm>
          <a:off x="221632" y="4108961"/>
          <a:ext cx="8401668" cy="1005840"/>
        </p:xfrm>
        <a:graphic>
          <a:graphicData uri="http://schemas.openxmlformats.org/drawingml/2006/table">
            <a:tbl>
              <a:tblPr firstRow="1" bandRow="1">
                <a:tableStyleId>{5C22544A-7EE6-4342-B048-85BDC9FD1C3A}</a:tableStyleId>
              </a:tblPr>
              <a:tblGrid>
                <a:gridCol w="1141975"/>
                <a:gridCol w="1620209"/>
                <a:gridCol w="1805714"/>
                <a:gridCol w="1916885"/>
                <a:gridCol w="1916885"/>
              </a:tblGrid>
              <a:tr h="370840">
                <a:tc>
                  <a:txBody>
                    <a:bodyPr/>
                    <a:lstStyle/>
                    <a:p>
                      <a:r>
                        <a:rPr lang="tr-TR" dirty="0" err="1" smtClean="0">
                          <a:solidFill>
                            <a:schemeClr val="tx1"/>
                          </a:solidFill>
                        </a:rPr>
                        <a:t>Idea</a:t>
                      </a:r>
                      <a:endParaRPr lang="tr-TR" dirty="0">
                        <a:solidFill>
                          <a:schemeClr val="tx1"/>
                        </a:solidFill>
                      </a:endParaRPr>
                    </a:p>
                  </a:txBody>
                  <a:tcPr/>
                </a:tc>
                <a:tc>
                  <a:txBody>
                    <a:bodyPr/>
                    <a:lstStyle/>
                    <a:p>
                      <a:r>
                        <a:rPr lang="tr-TR" dirty="0" err="1" smtClean="0">
                          <a:solidFill>
                            <a:schemeClr val="tx1"/>
                          </a:solidFill>
                        </a:rPr>
                        <a:t>Products</a:t>
                      </a:r>
                      <a:endParaRPr lang="tr-TR" dirty="0">
                        <a:solidFill>
                          <a:schemeClr val="tx1"/>
                        </a:solidFill>
                      </a:endParaRPr>
                    </a:p>
                  </a:txBody>
                  <a:tcPr/>
                </a:tc>
                <a:tc>
                  <a:txBody>
                    <a:bodyPr/>
                    <a:lstStyle/>
                    <a:p>
                      <a:r>
                        <a:rPr lang="tr-TR" dirty="0" err="1" smtClean="0">
                          <a:solidFill>
                            <a:schemeClr val="tx1"/>
                          </a:solidFill>
                        </a:rPr>
                        <a:t>TRLs</a:t>
                      </a:r>
                      <a:endParaRPr lang="tr-TR" dirty="0">
                        <a:solidFill>
                          <a:schemeClr val="tx1"/>
                        </a:solidFill>
                      </a:endParaRPr>
                    </a:p>
                  </a:txBody>
                  <a:tcPr/>
                </a:tc>
                <a:tc>
                  <a:txBody>
                    <a:bodyPr/>
                    <a:lstStyle/>
                    <a:p>
                      <a:r>
                        <a:rPr lang="tr-TR" dirty="0" err="1" smtClean="0">
                          <a:solidFill>
                            <a:schemeClr val="tx1"/>
                          </a:solidFill>
                        </a:rPr>
                        <a:t>Current</a:t>
                      </a:r>
                      <a:r>
                        <a:rPr lang="tr-TR" dirty="0" smtClean="0">
                          <a:solidFill>
                            <a:schemeClr val="tx1"/>
                          </a:solidFill>
                        </a:rPr>
                        <a:t> </a:t>
                      </a:r>
                      <a:r>
                        <a:rPr lang="tr-TR" dirty="0" err="1" smtClean="0">
                          <a:solidFill>
                            <a:schemeClr val="tx1"/>
                          </a:solidFill>
                        </a:rPr>
                        <a:t>knowledge</a:t>
                      </a:r>
                      <a:endParaRPr lang="tr-TR" dirty="0">
                        <a:solidFill>
                          <a:schemeClr val="tx1"/>
                        </a:solidFill>
                      </a:endParaRPr>
                    </a:p>
                  </a:txBody>
                  <a:tcPr/>
                </a:tc>
                <a:tc>
                  <a:txBody>
                    <a:bodyPr/>
                    <a:lstStyle/>
                    <a:p>
                      <a:r>
                        <a:rPr lang="tr-TR" dirty="0" err="1" smtClean="0">
                          <a:solidFill>
                            <a:schemeClr val="tx1"/>
                          </a:solidFill>
                        </a:rPr>
                        <a:t>Innovation</a:t>
                      </a:r>
                      <a:r>
                        <a:rPr lang="tr-TR" dirty="0" smtClean="0">
                          <a:solidFill>
                            <a:schemeClr val="tx1"/>
                          </a:solidFill>
                        </a:rPr>
                        <a:t> (S&amp;T)</a:t>
                      </a:r>
                      <a:endParaRPr lang="tr-TR" dirty="0">
                        <a:solidFill>
                          <a:schemeClr val="tx1"/>
                        </a:solidFill>
                      </a:endParaRPr>
                    </a:p>
                  </a:txBody>
                  <a:tcPr/>
                </a:tc>
              </a:tr>
              <a:tr h="357761">
                <a:tc>
                  <a:txBody>
                    <a:bodyPr/>
                    <a:lstStyle/>
                    <a:p>
                      <a:endParaRPr lang="tr-TR">
                        <a:solidFill>
                          <a:schemeClr val="tx1"/>
                        </a:solidFill>
                      </a:endParaRPr>
                    </a:p>
                  </a:txBody>
                  <a:tcPr/>
                </a:tc>
                <a:tc>
                  <a:txBody>
                    <a:bodyPr/>
                    <a:lstStyle/>
                    <a:p>
                      <a:endParaRPr lang="tr-TR" dirty="0">
                        <a:solidFill>
                          <a:schemeClr val="tx1"/>
                        </a:solidFill>
                      </a:endParaRPr>
                    </a:p>
                  </a:txBody>
                  <a:tcPr/>
                </a:tc>
                <a:tc>
                  <a:txBody>
                    <a:bodyPr/>
                    <a:lstStyle/>
                    <a:p>
                      <a:endParaRPr lang="tr-TR" dirty="0">
                        <a:solidFill>
                          <a:schemeClr val="tx1"/>
                        </a:solidFill>
                      </a:endParaRPr>
                    </a:p>
                  </a:txBody>
                  <a:tcPr/>
                </a:tc>
                <a:tc>
                  <a:txBody>
                    <a:bodyPr/>
                    <a:lstStyle/>
                    <a:p>
                      <a:endParaRPr lang="tr-TR" dirty="0">
                        <a:solidFill>
                          <a:schemeClr val="tx1"/>
                        </a:solidFill>
                      </a:endParaRPr>
                    </a:p>
                  </a:txBody>
                  <a:tcPr/>
                </a:tc>
                <a:tc>
                  <a:txBody>
                    <a:bodyPr/>
                    <a:lstStyle/>
                    <a:p>
                      <a:endParaRPr lang="tr-TR" dirty="0">
                        <a:solidFill>
                          <a:schemeClr val="tx1"/>
                        </a:solidFill>
                      </a:endParaRPr>
                    </a:p>
                  </a:txBody>
                  <a:tcPr/>
                </a:tc>
              </a:tr>
            </a:tbl>
          </a:graphicData>
        </a:graphic>
      </p:graphicFrame>
      <p:pic>
        <p:nvPicPr>
          <p:cNvPr id="13"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721"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7278717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327649" y="1349400"/>
            <a:ext cx="9495160" cy="5016758"/>
          </a:xfrm>
          <a:prstGeom prst="rect">
            <a:avLst/>
          </a:prstGeom>
        </p:spPr>
        <p:txBody>
          <a:bodyPr wrap="square">
            <a:spAutoFit/>
          </a:bodyPr>
          <a:lstStyle/>
          <a:p>
            <a:r>
              <a:rPr lang="tr-TR" b="1" dirty="0" smtClean="0"/>
              <a:t>Öneriler doğrultusunda gelişmeler;</a:t>
            </a:r>
          </a:p>
          <a:p>
            <a:endParaRPr lang="tr-TR" b="1" dirty="0" smtClean="0"/>
          </a:p>
          <a:p>
            <a:endParaRPr lang="tr-TR" b="1" dirty="0"/>
          </a:p>
          <a:p>
            <a:pPr marL="285750" indent="-285750">
              <a:spcAft>
                <a:spcPts val="600"/>
              </a:spcAft>
              <a:buFont typeface="Arial" panose="020B0604020202020204" pitchFamily="34" charset="0"/>
              <a:buChar char="•"/>
            </a:pPr>
            <a:r>
              <a:rPr lang="tr-TR" sz="2000" dirty="0" smtClean="0"/>
              <a:t>COST </a:t>
            </a:r>
            <a:r>
              <a:rPr lang="tr-TR" sz="2000" dirty="0" err="1" smtClean="0"/>
              <a:t>taki</a:t>
            </a:r>
            <a:r>
              <a:rPr lang="tr-TR" sz="2000" dirty="0" smtClean="0"/>
              <a:t> Cluster benzer yapı;</a:t>
            </a:r>
            <a:endParaRPr lang="tr-TR" sz="2000" dirty="0"/>
          </a:p>
          <a:p>
            <a:pPr marL="285750" indent="-285750">
              <a:spcAft>
                <a:spcPts val="600"/>
              </a:spcAft>
              <a:buFont typeface="Arial" panose="020B0604020202020204" pitchFamily="34" charset="0"/>
              <a:buChar char="•"/>
            </a:pPr>
            <a:r>
              <a:rPr lang="tr-TR" sz="2000" dirty="0"/>
              <a:t>NMP </a:t>
            </a:r>
            <a:r>
              <a:rPr lang="tr-TR" sz="2000" dirty="0" err="1"/>
              <a:t>Challenges</a:t>
            </a:r>
            <a:r>
              <a:rPr lang="tr-TR" sz="2000" dirty="0"/>
              <a:t> kapsamında 4 iletişim grubu oluşturulması</a:t>
            </a:r>
            <a:r>
              <a:rPr lang="tr-TR" sz="2000" dirty="0" smtClean="0"/>
              <a:t>,</a:t>
            </a:r>
          </a:p>
          <a:p>
            <a:pPr marL="800100" lvl="1" indent="-342900" algn="l">
              <a:spcAft>
                <a:spcPts val="600"/>
              </a:spcAft>
              <a:buFont typeface="Arial" panose="020B0604020202020204" pitchFamily="34" charset="0"/>
              <a:buChar char="•"/>
            </a:pPr>
            <a:r>
              <a:rPr lang="en-US" sz="1600" dirty="0" smtClean="0"/>
              <a:t>Bridging </a:t>
            </a:r>
            <a:r>
              <a:rPr lang="en-US" sz="1600" dirty="0"/>
              <a:t>the gap between nanotechnology research and markets</a:t>
            </a:r>
          </a:p>
          <a:p>
            <a:pPr marL="742950" lvl="1" indent="-285750" algn="l">
              <a:spcAft>
                <a:spcPts val="600"/>
              </a:spcAft>
              <a:buFont typeface="Arial" panose="020B0604020202020204" pitchFamily="34" charset="0"/>
              <a:buChar char="•"/>
            </a:pPr>
            <a:r>
              <a:rPr lang="en-US" sz="1600" dirty="0"/>
              <a:t> </a:t>
            </a:r>
            <a:r>
              <a:rPr lang="en-US" sz="1600" dirty="0" smtClean="0"/>
              <a:t>Nanotechnology </a:t>
            </a:r>
            <a:r>
              <a:rPr lang="en-US" sz="1600" dirty="0"/>
              <a:t>and Advanced Materials as enablers of applications in Health</a:t>
            </a:r>
          </a:p>
          <a:p>
            <a:pPr marL="742950" lvl="1" indent="-285750" algn="l">
              <a:spcAft>
                <a:spcPts val="600"/>
              </a:spcAft>
              <a:buFont typeface="Arial" panose="020B0604020202020204" pitchFamily="34" charset="0"/>
              <a:buChar char="•"/>
            </a:pPr>
            <a:r>
              <a:rPr lang="en-US" sz="1600" dirty="0"/>
              <a:t> </a:t>
            </a:r>
            <a:r>
              <a:rPr lang="en-US" sz="1600" dirty="0" smtClean="0"/>
              <a:t>Nanotechnology </a:t>
            </a:r>
            <a:r>
              <a:rPr lang="en-US" sz="1600" dirty="0"/>
              <a:t>and Advanced Materials for low carbon energy </a:t>
            </a:r>
            <a:r>
              <a:rPr lang="en-US" sz="1600" dirty="0" err="1" smtClean="0"/>
              <a:t>techn</a:t>
            </a:r>
            <a:r>
              <a:rPr lang="tr-TR" sz="1600" dirty="0" smtClean="0"/>
              <a:t>., </a:t>
            </a:r>
            <a:r>
              <a:rPr lang="en-US" sz="1600" dirty="0" smtClean="0"/>
              <a:t>and </a:t>
            </a:r>
            <a:r>
              <a:rPr lang="en-US" sz="1600" dirty="0"/>
              <a:t>Energy Efficiency</a:t>
            </a:r>
          </a:p>
          <a:p>
            <a:pPr marL="742950" lvl="1" indent="-285750" algn="l">
              <a:spcAft>
                <a:spcPts val="600"/>
              </a:spcAft>
              <a:buFont typeface="Arial" panose="020B0604020202020204" pitchFamily="34" charset="0"/>
              <a:buChar char="•"/>
            </a:pPr>
            <a:r>
              <a:rPr lang="en-US" sz="1600" dirty="0"/>
              <a:t>  Manufacturing and Sustainable Process </a:t>
            </a:r>
            <a:r>
              <a:rPr lang="en-US" sz="1600" dirty="0" smtClean="0"/>
              <a:t>Industries</a:t>
            </a:r>
            <a:endParaRPr lang="tr-TR" sz="1600" dirty="0" smtClean="0"/>
          </a:p>
          <a:p>
            <a:pPr lvl="1"/>
            <a:endParaRPr lang="tr-TR" sz="1600" dirty="0" smtClean="0"/>
          </a:p>
          <a:p>
            <a:pPr lvl="1"/>
            <a:endParaRPr lang="en-US" sz="1600" dirty="0" smtClean="0"/>
          </a:p>
          <a:p>
            <a:pPr marL="285750" indent="-285750">
              <a:buFont typeface="Arial" panose="020B0604020202020204" pitchFamily="34" charset="0"/>
              <a:buChar char="•"/>
            </a:pPr>
            <a:r>
              <a:rPr lang="tr-TR" sz="2000" dirty="0" smtClean="0"/>
              <a:t>TÜBİTAK NMP tarafından koordine edilmesi</a:t>
            </a:r>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r>
              <a:rPr lang="tr-TR" sz="2000" dirty="0" smtClean="0"/>
              <a:t>Çağrı yayınlanınca, akademi ve sanayi den katılımcılar ile birlikte proje fikirleri</a:t>
            </a:r>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r>
              <a:rPr lang="tr-TR" sz="2000" dirty="0" smtClean="0"/>
              <a:t>Proje konsorsiyumları oluşturulması</a:t>
            </a:r>
          </a:p>
        </p:txBody>
      </p:sp>
      <p:pic>
        <p:nvPicPr>
          <p:cNvPr id="10"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69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6916049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0" y="0"/>
            <a:ext cx="9215760" cy="10763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19931" y="-5360"/>
            <a:ext cx="809238" cy="8513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3505854" y="44386"/>
            <a:ext cx="748029" cy="662152"/>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702" y="10361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138"/>
            <a:ext cx="9236201" cy="689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864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20" y="1270000"/>
            <a:ext cx="818592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210"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7133388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pPr eaLnBrk="1" hangingPunct="1"/>
            <a:r>
              <a:rPr lang="en-GB" dirty="0" smtClean="0"/>
              <a:t> </a:t>
            </a:r>
          </a:p>
        </p:txBody>
      </p:sp>
      <p:sp>
        <p:nvSpPr>
          <p:cNvPr id="1028" name="Rectangle 3"/>
          <p:cNvSpPr>
            <a:spLocks noChangeArrowheads="1"/>
          </p:cNvSpPr>
          <p:nvPr/>
        </p:nvSpPr>
        <p:spPr bwMode="auto">
          <a:xfrm>
            <a:off x="3905250" y="3286125"/>
            <a:ext cx="9144000" cy="0"/>
          </a:xfrm>
          <a:prstGeom prst="rect">
            <a:avLst/>
          </a:prstGeom>
          <a:noFill/>
          <a:ln w="9525">
            <a:noFill/>
            <a:miter lim="800000"/>
            <a:headEnd/>
            <a:tailEnd/>
          </a:ln>
        </p:spPr>
        <p:txBody>
          <a:bodyPr>
            <a:spAutoFit/>
          </a:bodyPr>
          <a:lstStyle/>
          <a:p>
            <a:endParaRPr lang="tr-TR"/>
          </a:p>
        </p:txBody>
      </p:sp>
      <p:sp>
        <p:nvSpPr>
          <p:cNvPr id="9" name="Rectangle 3"/>
          <p:cNvSpPr txBox="1">
            <a:spLocks noChangeArrowheads="1"/>
          </p:cNvSpPr>
          <p:nvPr/>
        </p:nvSpPr>
        <p:spPr bwMode="auto">
          <a:xfrm>
            <a:off x="266918" y="1329230"/>
            <a:ext cx="8609068" cy="5349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31788" marR="0" lvl="0" indent="-331788" algn="l" defTabSz="914400" rtl="0" eaLnBrk="1" fontAlgn="base" latinLnBrk="0" hangingPunct="1">
              <a:lnSpc>
                <a:spcPct val="100000"/>
              </a:lnSpc>
              <a:spcBef>
                <a:spcPts val="0"/>
              </a:spcBef>
              <a:spcAft>
                <a:spcPts val="900"/>
              </a:spcAft>
              <a:buClrTx/>
              <a:buSzTx/>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000" b="0" i="0" u="none" strike="noStrike" kern="0" cap="none" spc="0" normalizeH="0" baseline="0" noProof="0" dirty="0" err="1" smtClean="0">
                <a:ln>
                  <a:noFill/>
                </a:ln>
                <a:solidFill>
                  <a:schemeClr val="tx1"/>
                </a:solidFill>
                <a:effectLst/>
                <a:uLnTx/>
                <a:uFillTx/>
                <a:latin typeface="+mn-lt"/>
                <a:ea typeface="+mn-ea"/>
                <a:cs typeface="+mn-cs"/>
              </a:rPr>
              <a:t>Avrupalı</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araştırmacılar</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arasında</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etkileşim</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ve</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işbirliğini</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tr-TR" sz="2000" b="0" i="0" u="none" strike="noStrike" kern="0" cap="none" spc="0" normalizeH="0" baseline="0" noProof="0" dirty="0" smtClean="0">
                <a:ln>
                  <a:noFill/>
                </a:ln>
                <a:solidFill>
                  <a:schemeClr val="tx1"/>
                </a:solidFill>
                <a:effectLst/>
                <a:uLnTx/>
                <a:uFillTx/>
                <a:latin typeface="+mn-lt"/>
                <a:ea typeface="+mn-ea"/>
                <a:cs typeface="+mn-cs"/>
              </a:rPr>
              <a:t>geliştirmenin anahtarı, Bilimsel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networking</a:t>
            </a:r>
            <a:r>
              <a:rPr kumimoji="0" lang="tr-TR" sz="2000" b="0" i="0" u="none" strike="noStrike" kern="0" cap="none" spc="0" normalizeH="0" baseline="0" noProof="0" dirty="0" smtClean="0">
                <a:ln>
                  <a:noFill/>
                </a:ln>
                <a:solidFill>
                  <a:schemeClr val="tx1"/>
                </a:solidFill>
                <a:effectLst/>
                <a:uLnTx/>
                <a:uFillTx/>
                <a:latin typeface="+mn-lt"/>
                <a:ea typeface="+mn-ea"/>
                <a:cs typeface="+mn-cs"/>
              </a:rPr>
              <a:t>,         </a:t>
            </a:r>
            <a:r>
              <a:rPr kumimoji="0" lang="tr-TR" sz="2000" b="0" i="0" u="none" strike="noStrike" kern="0" cap="none" spc="0" normalizeH="0" noProof="0" dirty="0" smtClean="0">
                <a:ln>
                  <a:noFill/>
                </a:ln>
                <a:solidFill>
                  <a:schemeClr val="tx1"/>
                </a:solidFill>
                <a:effectLst/>
                <a:uLnTx/>
                <a:uFillTx/>
                <a:latin typeface="+mn-lt"/>
                <a:ea typeface="+mn-ea"/>
                <a:cs typeface="+mn-cs"/>
              </a:rPr>
              <a:t>         </a:t>
            </a:r>
            <a:r>
              <a:rPr kumimoji="0" lang="tr-TR" sz="2000" b="0" i="0" u="none" strike="noStrike" kern="0" cap="none" spc="0" normalizeH="0" baseline="0" noProof="0" dirty="0" smtClean="0">
                <a:ln>
                  <a:noFill/>
                </a:ln>
                <a:solidFill>
                  <a:schemeClr val="tx1"/>
                </a:solidFill>
                <a:effectLst/>
                <a:uLnTx/>
                <a:uFillTx/>
                <a:latin typeface="+mn-lt"/>
                <a:ea typeface="+mn-ea"/>
                <a:cs typeface="+mn-cs"/>
              </a:rPr>
              <a:t>projelerine mutlaka girilmelidir</a:t>
            </a:r>
          </a:p>
          <a:p>
            <a:pPr marL="331788" indent="-331788" algn="l">
              <a:spcBef>
                <a:spcPts val="0"/>
              </a:spcBef>
              <a:spcAft>
                <a:spcPts val="900"/>
              </a:spcAft>
              <a:buFont typeface="Times New Roman"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sz="2000" kern="0" dirty="0" smtClean="0">
                <a:solidFill>
                  <a:srgbClr val="000066"/>
                </a:solidFill>
                <a:latin typeface="+mn-lt"/>
              </a:rPr>
              <a:t>Bilimsel </a:t>
            </a:r>
            <a:r>
              <a:rPr lang="tr-TR" sz="2000" kern="0" dirty="0" err="1" smtClean="0">
                <a:solidFill>
                  <a:srgbClr val="000066"/>
                </a:solidFill>
                <a:latin typeface="+mn-lt"/>
              </a:rPr>
              <a:t>işbirlikte</a:t>
            </a:r>
            <a:r>
              <a:rPr lang="tr-TR" sz="2000" kern="0" dirty="0" smtClean="0">
                <a:solidFill>
                  <a:srgbClr val="000066"/>
                </a:solidFill>
                <a:latin typeface="+mn-lt"/>
              </a:rPr>
              <a:t> en uzun, devam eden, ERA oluşturan program</a:t>
            </a:r>
            <a:endParaRPr lang="en-GB" sz="2000" kern="0" dirty="0" smtClean="0">
              <a:solidFill>
                <a:srgbClr val="000066"/>
              </a:solidFill>
              <a:latin typeface="+mn-lt"/>
            </a:endParaRPr>
          </a:p>
          <a:p>
            <a:pPr marL="342900" lvl="0" indent="-342900" algn="l" eaLnBrk="0" hangingPunct="0">
              <a:lnSpc>
                <a:spcPct val="80000"/>
              </a:lnSpc>
              <a:spcBef>
                <a:spcPts val="0"/>
              </a:spcBef>
              <a:spcAft>
                <a:spcPts val="900"/>
              </a:spcAft>
              <a:buFontTx/>
              <a:buChar char="•"/>
              <a:defRPr/>
            </a:pPr>
            <a:r>
              <a:rPr lang="tr-TR" sz="2000" kern="0" dirty="0" smtClean="0">
                <a:solidFill>
                  <a:schemeClr val="accent2"/>
                </a:solidFill>
                <a:latin typeface="+mn-lt"/>
              </a:rPr>
              <a:t>EU </a:t>
            </a:r>
            <a:r>
              <a:rPr lang="en-GB" sz="2000" kern="0" dirty="0" smtClean="0">
                <a:solidFill>
                  <a:schemeClr val="accent2"/>
                </a:solidFill>
                <a:latin typeface="+mn-lt"/>
              </a:rPr>
              <a:t>&amp; </a:t>
            </a:r>
            <a:r>
              <a:rPr lang="tr-TR" sz="2000" kern="0" dirty="0" smtClean="0">
                <a:solidFill>
                  <a:schemeClr val="accent2"/>
                </a:solidFill>
                <a:latin typeface="+mn-lt"/>
              </a:rPr>
              <a:t>ötesi, </a:t>
            </a:r>
            <a:r>
              <a:rPr lang="fr-FR" sz="2000" kern="0" dirty="0" smtClean="0">
                <a:solidFill>
                  <a:srgbClr val="000066"/>
                </a:solidFill>
                <a:latin typeface="+mn-lt"/>
              </a:rPr>
              <a:t>(</a:t>
            </a:r>
            <a:r>
              <a:rPr lang="tr-TR" sz="2000" kern="0" dirty="0" smtClean="0">
                <a:solidFill>
                  <a:srgbClr val="FF0000"/>
                </a:solidFill>
                <a:latin typeface="+mn-lt"/>
              </a:rPr>
              <a:t>H2020</a:t>
            </a:r>
            <a:r>
              <a:rPr lang="fr-FR" sz="2000" kern="0" dirty="0" smtClean="0">
                <a:solidFill>
                  <a:srgbClr val="000066"/>
                </a:solidFill>
                <a:latin typeface="+mn-lt"/>
              </a:rPr>
              <a:t> </a:t>
            </a:r>
            <a:r>
              <a:rPr lang="fr-FR" sz="2000" kern="0" dirty="0" smtClean="0">
                <a:solidFill>
                  <a:srgbClr val="000066"/>
                </a:solidFill>
                <a:latin typeface="+mn-lt"/>
              </a:rPr>
              <a:t>‘</a:t>
            </a:r>
            <a:r>
              <a:rPr lang="fr-FR" sz="2000" kern="0" dirty="0" err="1" smtClean="0">
                <a:solidFill>
                  <a:srgbClr val="000066"/>
                </a:solidFill>
                <a:latin typeface="+mn-lt"/>
              </a:rPr>
              <a:t>Cooperation</a:t>
            </a:r>
            <a:r>
              <a:rPr lang="fr-FR" sz="2000" kern="0" dirty="0" smtClean="0">
                <a:solidFill>
                  <a:srgbClr val="000066"/>
                </a:solidFill>
                <a:latin typeface="+mn-lt"/>
              </a:rPr>
              <a:t>’</a:t>
            </a:r>
            <a:r>
              <a:rPr lang="en-GB" sz="2000" kern="0" dirty="0" smtClean="0">
                <a:solidFill>
                  <a:srgbClr val="000066"/>
                </a:solidFill>
                <a:latin typeface="+mn-lt"/>
              </a:rPr>
              <a:t>)</a:t>
            </a:r>
            <a:r>
              <a:rPr lang="tr-TR" sz="2000" kern="0" dirty="0" smtClean="0">
                <a:solidFill>
                  <a:srgbClr val="000066"/>
                </a:solidFill>
                <a:latin typeface="+mn-lt"/>
              </a:rPr>
              <a:t>; uluslar arası organizasyonlar ve Ar-</a:t>
            </a:r>
            <a:r>
              <a:rPr lang="tr-TR" sz="2000" kern="0" dirty="0" err="1" smtClean="0">
                <a:solidFill>
                  <a:srgbClr val="000066"/>
                </a:solidFill>
                <a:latin typeface="+mn-lt"/>
              </a:rPr>
              <a:t>Ge</a:t>
            </a:r>
            <a:r>
              <a:rPr lang="tr-TR" sz="2000" kern="0" dirty="0" smtClean="0">
                <a:solidFill>
                  <a:srgbClr val="000066"/>
                </a:solidFill>
                <a:latin typeface="+mn-lt"/>
              </a:rPr>
              <a:t> Merkezleri, </a:t>
            </a:r>
            <a:r>
              <a:rPr lang="en-GB" sz="2000" kern="0" dirty="0" smtClean="0">
                <a:solidFill>
                  <a:srgbClr val="000066"/>
                </a:solidFill>
                <a:latin typeface="+mn-lt"/>
              </a:rPr>
              <a:t>non-COST Countries (i.e. USA, Russia, Australia, New Zealand, India…)</a:t>
            </a:r>
            <a:endParaRPr lang="tr-TR" sz="2000" kern="0" dirty="0" smtClean="0">
              <a:solidFill>
                <a:srgbClr val="000066"/>
              </a:solidFill>
              <a:latin typeface="+mn-lt"/>
            </a:endParaRPr>
          </a:p>
          <a:p>
            <a:pPr marL="342900" lvl="0" indent="-342900" algn="l" eaLnBrk="0" hangingPunct="0">
              <a:lnSpc>
                <a:spcPct val="80000"/>
              </a:lnSpc>
              <a:spcBef>
                <a:spcPts val="0"/>
              </a:spcBef>
              <a:spcAft>
                <a:spcPts val="900"/>
              </a:spcAft>
              <a:buFontTx/>
              <a:buChar char="•"/>
              <a:defRPr/>
            </a:pPr>
            <a:endParaRPr lang="tr-TR" sz="2200" kern="0" dirty="0" smtClean="0">
              <a:solidFill>
                <a:srgbClr val="000066"/>
              </a:solidFill>
              <a:latin typeface="+mn-lt"/>
            </a:endParaRPr>
          </a:p>
          <a:p>
            <a:pPr marL="342900" lvl="0" indent="-342900" algn="l" eaLnBrk="0" hangingPunct="0">
              <a:lnSpc>
                <a:spcPct val="80000"/>
              </a:lnSpc>
              <a:spcBef>
                <a:spcPts val="0"/>
              </a:spcBef>
              <a:spcAft>
                <a:spcPts val="900"/>
              </a:spcAft>
              <a:buFontTx/>
              <a:buChar char="•"/>
              <a:defRPr/>
            </a:pPr>
            <a:r>
              <a:rPr lang="tr-TR" sz="2200" b="1" kern="0" dirty="0" smtClean="0">
                <a:solidFill>
                  <a:srgbClr val="002060"/>
                </a:solidFill>
                <a:latin typeface="+mn-lt"/>
              </a:rPr>
              <a:t>İşbirliğimiz,</a:t>
            </a:r>
          </a:p>
          <a:p>
            <a:pPr marL="342900" lvl="0" indent="-342900" algn="l" eaLnBrk="0" hangingPunct="0">
              <a:lnSpc>
                <a:spcPct val="80000"/>
              </a:lnSpc>
              <a:spcBef>
                <a:spcPts val="0"/>
              </a:spcBef>
              <a:spcAft>
                <a:spcPts val="900"/>
              </a:spcAft>
              <a:buFontTx/>
              <a:buChar char="•"/>
              <a:defRPr/>
            </a:pPr>
            <a:r>
              <a:rPr lang="en-GB" sz="1600" b="1" dirty="0" smtClean="0"/>
              <a:t>COST D43</a:t>
            </a:r>
            <a:r>
              <a:rPr lang="en-GB" sz="1600" dirty="0" smtClean="0"/>
              <a:t> “Colloid and Interface Chemistry for Nanotechnology”, </a:t>
            </a:r>
            <a:r>
              <a:rPr lang="tr-TR" sz="1600" dirty="0" smtClean="0"/>
              <a:t>MC </a:t>
            </a:r>
            <a:r>
              <a:rPr lang="en-GB" sz="1600" dirty="0" err="1" smtClean="0"/>
              <a:t>üyesi</a:t>
            </a:r>
            <a:r>
              <a:rPr lang="en-GB" sz="1600" dirty="0" smtClean="0"/>
              <a:t>,</a:t>
            </a:r>
            <a:r>
              <a:rPr lang="tr-TR" sz="1600" dirty="0" smtClean="0"/>
              <a:t> </a:t>
            </a:r>
            <a:r>
              <a:rPr lang="tr-TR" sz="1600" b="1" dirty="0" smtClean="0">
                <a:solidFill>
                  <a:srgbClr val="C00000"/>
                </a:solidFill>
              </a:rPr>
              <a:t>(FP7-LAMAND)</a:t>
            </a:r>
          </a:p>
          <a:p>
            <a:pPr marL="342900" lvl="0" indent="-342900" algn="l" eaLnBrk="0" hangingPunct="0">
              <a:lnSpc>
                <a:spcPct val="80000"/>
              </a:lnSpc>
              <a:spcBef>
                <a:spcPts val="0"/>
              </a:spcBef>
              <a:spcAft>
                <a:spcPts val="900"/>
              </a:spcAft>
              <a:buFontTx/>
              <a:buChar char="•"/>
              <a:defRPr/>
            </a:pPr>
            <a:r>
              <a:rPr lang="en-GB" sz="1600" b="1" dirty="0" smtClean="0"/>
              <a:t>COST 637</a:t>
            </a:r>
            <a:r>
              <a:rPr lang="en-GB" sz="1600" dirty="0" smtClean="0"/>
              <a:t> “Metals and Related Substances in </a:t>
            </a:r>
            <a:r>
              <a:rPr lang="en-GB" sz="1600" dirty="0" err="1" smtClean="0"/>
              <a:t>Dirinking</a:t>
            </a:r>
            <a:r>
              <a:rPr lang="en-GB" sz="1600" dirty="0" smtClean="0"/>
              <a:t> Water”, WG3 </a:t>
            </a:r>
            <a:r>
              <a:rPr lang="en-GB" sz="1600" dirty="0" err="1" smtClean="0"/>
              <a:t>Başkanı</a:t>
            </a:r>
            <a:r>
              <a:rPr lang="en-GB" sz="1600" dirty="0" smtClean="0"/>
              <a:t>, Core </a:t>
            </a:r>
            <a:r>
              <a:rPr lang="en-GB" sz="1600" dirty="0" err="1" smtClean="0"/>
              <a:t>grup</a:t>
            </a:r>
            <a:r>
              <a:rPr lang="en-GB" sz="1600" dirty="0" smtClean="0"/>
              <a:t> </a:t>
            </a:r>
            <a:r>
              <a:rPr lang="en-GB" sz="1600" dirty="0" err="1" smtClean="0"/>
              <a:t>Üyesi</a:t>
            </a:r>
            <a:r>
              <a:rPr lang="en-GB" sz="1600" dirty="0" smtClean="0"/>
              <a:t>, </a:t>
            </a:r>
            <a:r>
              <a:rPr lang="tr-TR" sz="1600" dirty="0" smtClean="0"/>
              <a:t>MC üyesi </a:t>
            </a:r>
            <a:r>
              <a:rPr lang="tr-TR" sz="1600" b="1" dirty="0" smtClean="0">
                <a:solidFill>
                  <a:srgbClr val="C00000"/>
                </a:solidFill>
              </a:rPr>
              <a:t>(FP7-</a:t>
            </a:r>
            <a:r>
              <a:rPr lang="tr-TR" sz="1600" b="1" dirty="0" err="1" smtClean="0">
                <a:solidFill>
                  <a:srgbClr val="C00000"/>
                </a:solidFill>
              </a:rPr>
              <a:t>ChitoClean</a:t>
            </a:r>
            <a:r>
              <a:rPr lang="tr-TR" sz="1600" b="1" dirty="0" smtClean="0">
                <a:solidFill>
                  <a:srgbClr val="C00000"/>
                </a:solidFill>
              </a:rPr>
              <a:t>)</a:t>
            </a:r>
          </a:p>
          <a:p>
            <a:pPr marL="342900" lvl="0" indent="-342900" algn="l" eaLnBrk="0" hangingPunct="0">
              <a:lnSpc>
                <a:spcPct val="80000"/>
              </a:lnSpc>
              <a:spcBef>
                <a:spcPts val="0"/>
              </a:spcBef>
              <a:spcAft>
                <a:spcPts val="900"/>
              </a:spcAft>
              <a:buFontTx/>
              <a:buChar char="•"/>
              <a:defRPr/>
            </a:pPr>
            <a:r>
              <a:rPr lang="en-GB" sz="1600" b="1" dirty="0" smtClean="0"/>
              <a:t>COST D36</a:t>
            </a:r>
            <a:r>
              <a:rPr lang="en-GB" sz="1600" dirty="0" smtClean="0"/>
              <a:t> “Structure-performance relationships at the surface of functional materials”, “Molecular Catalysis and </a:t>
            </a:r>
            <a:r>
              <a:rPr lang="en-GB" sz="1600" dirty="0" err="1" smtClean="0"/>
              <a:t>Photocatalysis</a:t>
            </a:r>
            <a:r>
              <a:rPr lang="en-GB" sz="1600" dirty="0" smtClean="0"/>
              <a:t> at Soft Interfaces: Towards chemical fuel cells” WG </a:t>
            </a:r>
            <a:r>
              <a:rPr lang="en-GB" sz="1600" dirty="0" err="1" smtClean="0"/>
              <a:t>Üyesi</a:t>
            </a:r>
            <a:r>
              <a:rPr lang="tr-TR" sz="1600" dirty="0" smtClean="0"/>
              <a:t> </a:t>
            </a:r>
            <a:r>
              <a:rPr lang="tr-TR" sz="1600" b="1" dirty="0" smtClean="0">
                <a:solidFill>
                  <a:srgbClr val="C00000"/>
                </a:solidFill>
              </a:rPr>
              <a:t>(</a:t>
            </a:r>
            <a:r>
              <a:rPr lang="tr-TR" sz="1600" b="1" dirty="0" err="1" smtClean="0">
                <a:solidFill>
                  <a:srgbClr val="C00000"/>
                </a:solidFill>
              </a:rPr>
              <a:t>Marie</a:t>
            </a:r>
            <a:r>
              <a:rPr lang="tr-TR" sz="1600" b="1" dirty="0" smtClean="0">
                <a:solidFill>
                  <a:srgbClr val="C00000"/>
                </a:solidFill>
              </a:rPr>
              <a:t>-</a:t>
            </a:r>
            <a:r>
              <a:rPr lang="tr-TR" sz="1600" b="1" dirty="0" err="1" smtClean="0">
                <a:solidFill>
                  <a:srgbClr val="C00000"/>
                </a:solidFill>
              </a:rPr>
              <a:t>Curie</a:t>
            </a:r>
            <a:r>
              <a:rPr lang="tr-TR" sz="1600" b="1" dirty="0" smtClean="0">
                <a:solidFill>
                  <a:srgbClr val="C00000"/>
                </a:solidFill>
              </a:rPr>
              <a:t>-ITN)</a:t>
            </a:r>
          </a:p>
          <a:p>
            <a:pPr marL="342900" indent="-342900" algn="l" eaLnBrk="0" hangingPunct="0">
              <a:lnSpc>
                <a:spcPct val="80000"/>
              </a:lnSpc>
              <a:spcBef>
                <a:spcPts val="0"/>
              </a:spcBef>
              <a:spcAft>
                <a:spcPts val="900"/>
              </a:spcAft>
              <a:buFontTx/>
              <a:buChar char="•"/>
              <a:defRPr/>
            </a:pPr>
            <a:r>
              <a:rPr lang="tr-TR" sz="1600" b="1" dirty="0" smtClean="0"/>
              <a:t>COST-</a:t>
            </a:r>
            <a:r>
              <a:rPr lang="en-US" sz="1600" b="1" dirty="0" smtClean="0"/>
              <a:t>MP1202</a:t>
            </a:r>
            <a:r>
              <a:rPr lang="tr-TR" sz="1600" b="1" dirty="0" smtClean="0"/>
              <a:t> “</a:t>
            </a:r>
            <a:r>
              <a:rPr lang="en-US" sz="1600" dirty="0" smtClean="0"/>
              <a:t>Rational design of hybrid organic-inorganic interfaces: the next step towards advanced functional materials</a:t>
            </a:r>
          </a:p>
          <a:p>
            <a:pPr marL="342900" lvl="0" indent="-342900" algn="l" eaLnBrk="0" hangingPunct="0">
              <a:lnSpc>
                <a:spcPct val="80000"/>
              </a:lnSpc>
              <a:spcBef>
                <a:spcPts val="0"/>
              </a:spcBef>
              <a:spcAft>
                <a:spcPts val="900"/>
              </a:spcAft>
              <a:buFontTx/>
              <a:buChar char="•"/>
              <a:defRPr/>
            </a:pPr>
            <a:endParaRPr lang="en-GB" sz="1600" b="1" kern="0" dirty="0" smtClean="0">
              <a:solidFill>
                <a:srgbClr val="C00000"/>
              </a:solidFill>
              <a:latin typeface="+mn-lt"/>
            </a:endParaRPr>
          </a:p>
        </p:txBody>
      </p:sp>
      <p:pic>
        <p:nvPicPr>
          <p:cNvPr id="10" name="Picture 25"/>
          <p:cNvPicPr>
            <a:picLocks noChangeAspect="1" noChangeArrowheads="1"/>
          </p:cNvPicPr>
          <p:nvPr/>
        </p:nvPicPr>
        <p:blipFill>
          <a:blip r:embed="rId2" cstate="print"/>
          <a:srcRect/>
          <a:stretch>
            <a:fillRect/>
          </a:stretch>
        </p:blipFill>
        <p:spPr bwMode="auto">
          <a:xfrm>
            <a:off x="4067332" y="1721922"/>
            <a:ext cx="1052362" cy="296884"/>
          </a:xfrm>
          <a:prstGeom prst="rect">
            <a:avLst/>
          </a:prstGeom>
          <a:noFill/>
          <a:ln w="9525">
            <a:noFill/>
            <a:miter lim="800000"/>
            <a:headEnd/>
            <a:tailEnd/>
          </a:ln>
          <a:effectLst/>
        </p:spPr>
      </p:pic>
      <p:sp>
        <p:nvSpPr>
          <p:cNvPr id="11" name="10 Metin kutusu"/>
          <p:cNvSpPr txBox="1"/>
          <p:nvPr/>
        </p:nvSpPr>
        <p:spPr>
          <a:xfrm>
            <a:off x="2659655" y="845551"/>
            <a:ext cx="1681872" cy="523220"/>
          </a:xfrm>
          <a:prstGeom prst="rect">
            <a:avLst/>
          </a:prstGeom>
          <a:noFill/>
        </p:spPr>
        <p:txBody>
          <a:bodyPr wrap="none" rtlCol="0">
            <a:spAutoFit/>
          </a:bodyPr>
          <a:lstStyle/>
          <a:p>
            <a:r>
              <a:rPr lang="tr-TR" sz="2800" b="1" dirty="0" smtClean="0">
                <a:solidFill>
                  <a:srgbClr val="0070C0"/>
                </a:solidFill>
              </a:rPr>
              <a:t>Öneriler;</a:t>
            </a:r>
            <a:endParaRPr lang="tr-TR" sz="2800" b="1" dirty="0">
              <a:solidFill>
                <a:srgbClr val="0070C0"/>
              </a:solidFill>
            </a:endParaRPr>
          </a:p>
        </p:txBody>
      </p:sp>
      <p:pic>
        <p:nvPicPr>
          <p:cNvPr id="12" name="Picture 5"/>
          <p:cNvPicPr>
            <a:picLocks noChangeAspect="1" noChangeArrowheads="1"/>
          </p:cNvPicPr>
          <p:nvPr/>
        </p:nvPicPr>
        <p:blipFill>
          <a:blip r:embed="rId3" cstate="print"/>
          <a:srcRect/>
          <a:stretch>
            <a:fillRect/>
          </a:stretch>
        </p:blipFill>
        <p:spPr bwMode="auto">
          <a:xfrm>
            <a:off x="310768" y="0"/>
            <a:ext cx="8728517" cy="987858"/>
          </a:xfrm>
          <a:prstGeom prst="rect">
            <a:avLst/>
          </a:prstGeom>
          <a:noFill/>
          <a:ln w="9525">
            <a:noFill/>
            <a:miter lim="800000"/>
            <a:headEnd/>
            <a:tailEnd/>
          </a:ln>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628"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561923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247852" y="0"/>
            <a:ext cx="896148" cy="620688"/>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t="-185" r="4201"/>
          <a:stretch>
            <a:fillRect/>
          </a:stretch>
        </p:blipFill>
        <p:spPr bwMode="auto">
          <a:xfrm>
            <a:off x="0" y="0"/>
            <a:ext cx="728133" cy="819150"/>
          </a:xfrm>
          <a:prstGeom prst="rect">
            <a:avLst/>
          </a:prstGeom>
          <a:noFill/>
          <a:ln w="9525">
            <a:noFill/>
            <a:miter lim="800000"/>
            <a:headEnd/>
            <a:tailEnd/>
          </a:ln>
        </p:spPr>
      </p:pic>
      <p:sp>
        <p:nvSpPr>
          <p:cNvPr id="2" name="İçerik Yer Tutucusu 1"/>
          <p:cNvSpPr>
            <a:spLocks noGrp="1"/>
          </p:cNvSpPr>
          <p:nvPr>
            <p:ph idx="1"/>
          </p:nvPr>
        </p:nvSpPr>
        <p:spPr/>
        <p:txBody>
          <a:bodyPr/>
          <a:lstStyle/>
          <a:p>
            <a:endParaRPr lang="tr-TR"/>
          </a:p>
        </p:txBody>
      </p:sp>
      <p:sp>
        <p:nvSpPr>
          <p:cNvPr id="8"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 </a:t>
            </a:r>
          </a:p>
        </p:txBody>
      </p:sp>
      <p:sp>
        <p:nvSpPr>
          <p:cNvPr id="9" name="Rectangle 3"/>
          <p:cNvSpPr>
            <a:spLocks noChangeArrowheads="1"/>
          </p:cNvSpPr>
          <p:nvPr/>
        </p:nvSpPr>
        <p:spPr bwMode="auto">
          <a:xfrm>
            <a:off x="3905250" y="3286125"/>
            <a:ext cx="9144000" cy="0"/>
          </a:xfrm>
          <a:prstGeom prst="rect">
            <a:avLst/>
          </a:prstGeom>
          <a:noFill/>
          <a:ln w="9525">
            <a:noFill/>
            <a:miter lim="800000"/>
            <a:headEnd/>
            <a:tailEnd/>
          </a:ln>
        </p:spPr>
        <p:txBody>
          <a:bodyPr>
            <a:spAutoFit/>
          </a:bodyPr>
          <a:lstStyle/>
          <a:p>
            <a:endParaRPr lang="tr-TR"/>
          </a:p>
        </p:txBody>
      </p:sp>
      <p:pic>
        <p:nvPicPr>
          <p:cNvPr id="10" name="Picture 4" descr="C:\Users\MAHMUT\Desktop\Yeni Klasör2\IMG_5326.JPG"/>
          <p:cNvPicPr>
            <a:picLocks noChangeAspect="1" noChangeArrowheads="1"/>
          </p:cNvPicPr>
          <p:nvPr/>
        </p:nvPicPr>
        <p:blipFill>
          <a:blip r:embed="rId5" cstate="print"/>
          <a:srcRect/>
          <a:stretch>
            <a:fillRect/>
          </a:stretch>
        </p:blipFill>
        <p:spPr bwMode="auto">
          <a:xfrm>
            <a:off x="96286" y="851338"/>
            <a:ext cx="2744998" cy="1830744"/>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2841284" y="2872044"/>
            <a:ext cx="2488745" cy="1837864"/>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107504" y="2912910"/>
            <a:ext cx="2559496" cy="1708622"/>
          </a:xfrm>
          <a:prstGeom prst="rect">
            <a:avLst/>
          </a:prstGeom>
          <a:noFill/>
          <a:ln w="9525">
            <a:noFill/>
            <a:miter lim="800000"/>
            <a:headEnd/>
            <a:tailEnd/>
          </a:ln>
        </p:spPr>
      </p:pic>
      <p:pic>
        <p:nvPicPr>
          <p:cNvPr id="13" name="Picture 3"/>
          <p:cNvPicPr>
            <a:picLocks noChangeAspect="1" noChangeArrowheads="1"/>
          </p:cNvPicPr>
          <p:nvPr/>
        </p:nvPicPr>
        <p:blipFill>
          <a:blip r:embed="rId8" cstate="print"/>
          <a:srcRect/>
          <a:stretch>
            <a:fillRect/>
          </a:stretch>
        </p:blipFill>
        <p:spPr bwMode="auto">
          <a:xfrm>
            <a:off x="107504" y="4835336"/>
            <a:ext cx="2767955" cy="1844223"/>
          </a:xfrm>
          <a:prstGeom prst="rect">
            <a:avLst/>
          </a:prstGeom>
          <a:noFill/>
          <a:ln w="9525">
            <a:noFill/>
            <a:miter lim="800000"/>
            <a:headEnd/>
            <a:tailEnd/>
          </a:ln>
        </p:spPr>
      </p:pic>
      <p:pic>
        <p:nvPicPr>
          <p:cNvPr id="14" name="Picture 2"/>
          <p:cNvPicPr>
            <a:picLocks noChangeAspect="1" noChangeArrowheads="1"/>
          </p:cNvPicPr>
          <p:nvPr/>
        </p:nvPicPr>
        <p:blipFill>
          <a:blip r:embed="rId9" cstate="print"/>
          <a:srcRect/>
          <a:stretch>
            <a:fillRect/>
          </a:stretch>
        </p:blipFill>
        <p:spPr bwMode="auto">
          <a:xfrm>
            <a:off x="3092537" y="4835336"/>
            <a:ext cx="2877816" cy="1916832"/>
          </a:xfrm>
          <a:prstGeom prst="rect">
            <a:avLst/>
          </a:prstGeom>
          <a:noFill/>
          <a:ln w="9525">
            <a:noFill/>
            <a:miter lim="800000"/>
            <a:headEnd/>
            <a:tailEnd/>
          </a:ln>
        </p:spPr>
      </p:pic>
      <p:pic>
        <p:nvPicPr>
          <p:cNvPr id="15" name="Picture 3"/>
          <p:cNvPicPr>
            <a:picLocks noChangeAspect="1" noChangeArrowheads="1"/>
          </p:cNvPicPr>
          <p:nvPr/>
        </p:nvPicPr>
        <p:blipFill>
          <a:blip r:embed="rId10" cstate="print"/>
          <a:srcRect/>
          <a:stretch>
            <a:fillRect/>
          </a:stretch>
        </p:blipFill>
        <p:spPr bwMode="auto">
          <a:xfrm>
            <a:off x="6328572" y="4877812"/>
            <a:ext cx="2699792" cy="1801747"/>
          </a:xfrm>
          <a:prstGeom prst="rect">
            <a:avLst/>
          </a:prstGeom>
          <a:noFill/>
          <a:ln w="9525">
            <a:noFill/>
            <a:miter lim="800000"/>
            <a:headEnd/>
            <a:tailEnd/>
          </a:ln>
        </p:spPr>
      </p:pic>
      <p:sp>
        <p:nvSpPr>
          <p:cNvPr id="16" name="14 Dikdörtgen"/>
          <p:cNvSpPr/>
          <p:nvPr/>
        </p:nvSpPr>
        <p:spPr>
          <a:xfrm>
            <a:off x="1187624" y="188640"/>
            <a:ext cx="6588224" cy="461665"/>
          </a:xfrm>
          <a:prstGeom prst="rect">
            <a:avLst/>
          </a:prstGeom>
        </p:spPr>
        <p:txBody>
          <a:bodyPr wrap="square">
            <a:spAutoFit/>
          </a:bodyPr>
          <a:lstStyle/>
          <a:p>
            <a:r>
              <a:rPr lang="tr-TR" sz="2400" b="1" dirty="0" err="1" smtClean="0">
                <a:latin typeface="Arial Narrow" panose="020B0606020202030204" pitchFamily="34" charset="0"/>
              </a:rPr>
              <a:t>Material</a:t>
            </a:r>
            <a:r>
              <a:rPr lang="tr-TR" sz="2400" b="1" dirty="0" smtClean="0">
                <a:latin typeface="Arial Narrow" panose="020B0606020202030204" pitchFamily="34" charset="0"/>
              </a:rPr>
              <a:t> Technologies </a:t>
            </a:r>
            <a:r>
              <a:rPr lang="en-US" sz="2400" b="1" dirty="0" smtClean="0">
                <a:latin typeface="Arial Narrow" panose="020B0606020202030204" pitchFamily="34" charset="0"/>
              </a:rPr>
              <a:t>facilities, </a:t>
            </a:r>
            <a:endParaRPr lang="tr-TR" sz="2400" b="1" dirty="0" smtClean="0">
              <a:latin typeface="Arial Narrow" panose="020B0606020202030204" pitchFamily="34" charset="0"/>
            </a:endParaRPr>
          </a:p>
        </p:txBody>
      </p:sp>
      <p:pic>
        <p:nvPicPr>
          <p:cNvPr id="17" name="Resim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0600" y="838768"/>
            <a:ext cx="2304256" cy="1940685"/>
          </a:xfrm>
          <a:prstGeom prst="rect">
            <a:avLst/>
          </a:prstGeom>
        </p:spPr>
      </p:pic>
      <p:pic>
        <p:nvPicPr>
          <p:cNvPr id="18" name="Resim 17"/>
          <p:cNvPicPr>
            <a:picLocks noChangeAspect="1"/>
          </p:cNvPicPr>
          <p:nvPr/>
        </p:nvPicPr>
        <p:blipFill rotWithShape="1">
          <a:blip r:embed="rId12" cstate="print">
            <a:extLst>
              <a:ext uri="{28A0092B-C50C-407E-A947-70E740481C1C}">
                <a14:useLocalDpi xmlns:a14="http://schemas.microsoft.com/office/drawing/2010/main" val="0"/>
              </a:ext>
            </a:extLst>
          </a:blip>
          <a:srcRect b="15446"/>
          <a:stretch/>
        </p:blipFill>
        <p:spPr>
          <a:xfrm>
            <a:off x="7668344" y="869511"/>
            <a:ext cx="1776254" cy="2002533"/>
          </a:xfrm>
          <a:prstGeom prst="rect">
            <a:avLst/>
          </a:prstGeom>
        </p:spPr>
      </p:pic>
      <p:pic>
        <p:nvPicPr>
          <p:cNvPr id="19" name="Resim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6225" y="3024584"/>
            <a:ext cx="2074201" cy="1700436"/>
          </a:xfrm>
          <a:prstGeom prst="rect">
            <a:avLst/>
          </a:prstGeom>
        </p:spPr>
      </p:pic>
      <p:pic>
        <p:nvPicPr>
          <p:cNvPr id="20" name="Resim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0298" y="2977556"/>
            <a:ext cx="1790228" cy="1747464"/>
          </a:xfrm>
          <a:prstGeom prst="rect">
            <a:avLst/>
          </a:prstGeom>
        </p:spPr>
      </p:pic>
      <p:pic>
        <p:nvPicPr>
          <p:cNvPr id="2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28820" y="780764"/>
            <a:ext cx="2629188" cy="197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8588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pPr eaLnBrk="1" hangingPunct="1"/>
            <a:r>
              <a:rPr lang="en-GB" smtClean="0"/>
              <a:t> </a:t>
            </a:r>
          </a:p>
        </p:txBody>
      </p:sp>
      <p:sp>
        <p:nvSpPr>
          <p:cNvPr id="1028" name="Rectangle 3"/>
          <p:cNvSpPr>
            <a:spLocks noChangeArrowheads="1"/>
          </p:cNvSpPr>
          <p:nvPr/>
        </p:nvSpPr>
        <p:spPr bwMode="auto">
          <a:xfrm>
            <a:off x="3905250" y="3286125"/>
            <a:ext cx="9144000" cy="0"/>
          </a:xfrm>
          <a:prstGeom prst="rect">
            <a:avLst/>
          </a:prstGeom>
          <a:noFill/>
          <a:ln w="9525">
            <a:noFill/>
            <a:miter lim="800000"/>
            <a:headEnd/>
            <a:tailEnd/>
          </a:ln>
        </p:spPr>
        <p:txBody>
          <a:bodyPr>
            <a:spAutoFit/>
          </a:bodyPr>
          <a:lstStyle/>
          <a:p>
            <a:endParaRPr lang="tr-TR"/>
          </a:p>
        </p:txBody>
      </p:sp>
      <p:pic>
        <p:nvPicPr>
          <p:cNvPr id="1034" name="Picture 11"/>
          <p:cNvPicPr>
            <a:picLocks noChangeAspect="1" noChangeArrowheads="1"/>
          </p:cNvPicPr>
          <p:nvPr/>
        </p:nvPicPr>
        <p:blipFill>
          <a:blip r:embed="rId2" cstate="print"/>
          <a:srcRect/>
          <a:stretch>
            <a:fillRect/>
          </a:stretch>
        </p:blipFill>
        <p:spPr bwMode="auto">
          <a:xfrm>
            <a:off x="8233803" y="0"/>
            <a:ext cx="910197" cy="630621"/>
          </a:xfrm>
          <a:prstGeom prst="rect">
            <a:avLst/>
          </a:prstGeom>
          <a:noFill/>
          <a:ln w="9525">
            <a:noFill/>
            <a:miter lim="800000"/>
            <a:headEnd/>
            <a:tailEnd/>
          </a:ln>
        </p:spPr>
      </p:pic>
      <p:pic>
        <p:nvPicPr>
          <p:cNvPr id="290819" name="Picture 3"/>
          <p:cNvPicPr>
            <a:picLocks noChangeAspect="1" noChangeArrowheads="1"/>
          </p:cNvPicPr>
          <p:nvPr/>
        </p:nvPicPr>
        <p:blipFill>
          <a:blip r:embed="rId3" cstate="print"/>
          <a:srcRect/>
          <a:stretch>
            <a:fillRect/>
          </a:stretch>
        </p:blipFill>
        <p:spPr bwMode="auto">
          <a:xfrm>
            <a:off x="7420364" y="0"/>
            <a:ext cx="809238" cy="851338"/>
          </a:xfrm>
          <a:prstGeom prst="rect">
            <a:avLst/>
          </a:prstGeom>
          <a:noFill/>
          <a:ln w="9525">
            <a:noFill/>
            <a:miter lim="800000"/>
            <a:headEnd/>
            <a:tailEnd/>
          </a:ln>
        </p:spPr>
      </p:pic>
      <p:pic>
        <p:nvPicPr>
          <p:cNvPr id="290820" name="Picture 4"/>
          <p:cNvPicPr>
            <a:picLocks noChangeAspect="1" noChangeArrowheads="1"/>
          </p:cNvPicPr>
          <p:nvPr/>
        </p:nvPicPr>
        <p:blipFill>
          <a:blip r:embed="rId4" cstate="print"/>
          <a:srcRect/>
          <a:stretch>
            <a:fillRect/>
          </a:stretch>
        </p:blipFill>
        <p:spPr bwMode="auto">
          <a:xfrm>
            <a:off x="0" y="0"/>
            <a:ext cx="748029" cy="662152"/>
          </a:xfrm>
          <a:prstGeom prst="rect">
            <a:avLst/>
          </a:prstGeom>
          <a:noFill/>
          <a:ln w="9525">
            <a:noFill/>
            <a:miter lim="800000"/>
            <a:headEnd/>
            <a:tailEnd/>
          </a:ln>
        </p:spPr>
      </p:pic>
      <p:sp>
        <p:nvSpPr>
          <p:cNvPr id="7" name="3 Dikdörtgen"/>
          <p:cNvSpPr/>
          <p:nvPr/>
        </p:nvSpPr>
        <p:spPr>
          <a:xfrm>
            <a:off x="1187624" y="188640"/>
            <a:ext cx="6588224" cy="461665"/>
          </a:xfrm>
          <a:prstGeom prst="rect">
            <a:avLst/>
          </a:prstGeom>
        </p:spPr>
        <p:txBody>
          <a:bodyPr wrap="square">
            <a:spAutoFit/>
          </a:bodyPr>
          <a:lstStyle/>
          <a:p>
            <a:r>
              <a:rPr lang="tr-TR" sz="2400" dirty="0" err="1" smtClean="0"/>
              <a:t>Research</a:t>
            </a:r>
            <a:r>
              <a:rPr lang="tr-TR" sz="2400" dirty="0" smtClean="0"/>
              <a:t> (</a:t>
            </a:r>
            <a:r>
              <a:rPr lang="tr-TR" sz="2400" dirty="0" err="1" smtClean="0"/>
              <a:t>Biotechnology</a:t>
            </a:r>
            <a:r>
              <a:rPr lang="tr-TR" sz="2400" dirty="0" smtClean="0"/>
              <a:t>) </a:t>
            </a:r>
            <a:r>
              <a:rPr lang="en-US" sz="2400" dirty="0" smtClean="0"/>
              <a:t>facilities, </a:t>
            </a:r>
            <a:endParaRPr lang="tr-TR" sz="2400" dirty="0" smtClean="0"/>
          </a:p>
        </p:txBody>
      </p:sp>
      <p:pic>
        <p:nvPicPr>
          <p:cNvPr id="8" name="Picture 12" descr="http://t0.gstatic.com/images?q=tbn:ANd9GcTy0NPq05YsOx3v8pcr2P7PoMJ0TT5NAZkh2ZQ0aE5B0unTrAPUWQ"/>
          <p:cNvPicPr>
            <a:picLocks noChangeAspect="1" noChangeArrowheads="1"/>
          </p:cNvPicPr>
          <p:nvPr/>
        </p:nvPicPr>
        <p:blipFill>
          <a:blip r:embed="rId5" cstate="print"/>
          <a:srcRect/>
          <a:stretch>
            <a:fillRect/>
          </a:stretch>
        </p:blipFill>
        <p:spPr bwMode="auto">
          <a:xfrm>
            <a:off x="6516216" y="980728"/>
            <a:ext cx="2411760" cy="1815787"/>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3275856" y="2996952"/>
            <a:ext cx="3228975" cy="1714500"/>
          </a:xfrm>
          <a:prstGeom prst="rect">
            <a:avLst/>
          </a:prstGeom>
          <a:noFill/>
          <a:ln w="9525">
            <a:noFill/>
            <a:miter lim="800000"/>
            <a:headEnd/>
            <a:tailEnd/>
          </a:ln>
        </p:spPr>
      </p:pic>
      <p:pic>
        <p:nvPicPr>
          <p:cNvPr id="10" name="Picture 5"/>
          <p:cNvPicPr>
            <a:picLocks noChangeAspect="1" noChangeArrowheads="1"/>
          </p:cNvPicPr>
          <p:nvPr/>
        </p:nvPicPr>
        <p:blipFill>
          <a:blip r:embed="rId7" cstate="print"/>
          <a:srcRect/>
          <a:stretch>
            <a:fillRect/>
          </a:stretch>
        </p:blipFill>
        <p:spPr bwMode="auto">
          <a:xfrm>
            <a:off x="251520" y="1052736"/>
            <a:ext cx="2493531" cy="1700595"/>
          </a:xfrm>
          <a:prstGeom prst="rect">
            <a:avLst/>
          </a:prstGeom>
          <a:noFill/>
          <a:ln w="9525">
            <a:noFill/>
            <a:miter lim="800000"/>
            <a:headEnd/>
            <a:tailEnd/>
          </a:ln>
        </p:spPr>
      </p:pic>
      <p:pic>
        <p:nvPicPr>
          <p:cNvPr id="11" name="Picture 2" descr="http://www.bdbiosciences.com/wcmimages/facsaria3_fluidics_cuvette_flow_cell.jpg"/>
          <p:cNvPicPr>
            <a:picLocks noChangeAspect="1" noChangeArrowheads="1"/>
          </p:cNvPicPr>
          <p:nvPr/>
        </p:nvPicPr>
        <p:blipFill>
          <a:blip r:embed="rId8" cstate="print"/>
          <a:srcRect/>
          <a:stretch>
            <a:fillRect/>
          </a:stretch>
        </p:blipFill>
        <p:spPr bwMode="auto">
          <a:xfrm>
            <a:off x="3059832" y="1052736"/>
            <a:ext cx="3079348" cy="1728192"/>
          </a:xfrm>
          <a:prstGeom prst="rect">
            <a:avLst/>
          </a:prstGeom>
          <a:noFill/>
          <a:ln w="9525">
            <a:no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179512" y="3068960"/>
            <a:ext cx="2842828" cy="1368152"/>
          </a:xfrm>
          <a:prstGeom prst="rect">
            <a:avLst/>
          </a:prstGeom>
          <a:noFill/>
          <a:ln w="9525">
            <a:noFill/>
            <a:miter lim="800000"/>
            <a:headEnd/>
            <a:tailEnd/>
          </a:ln>
        </p:spPr>
      </p:pic>
      <p:pic>
        <p:nvPicPr>
          <p:cNvPr id="13" name="Picture 5"/>
          <p:cNvPicPr>
            <a:picLocks noChangeAspect="1" noChangeArrowheads="1"/>
          </p:cNvPicPr>
          <p:nvPr/>
        </p:nvPicPr>
        <p:blipFill>
          <a:blip r:embed="rId10" cstate="print"/>
          <a:srcRect r="43544"/>
          <a:stretch>
            <a:fillRect/>
          </a:stretch>
        </p:blipFill>
        <p:spPr bwMode="auto">
          <a:xfrm>
            <a:off x="0" y="4653136"/>
            <a:ext cx="2027758" cy="1960419"/>
          </a:xfrm>
          <a:prstGeom prst="rect">
            <a:avLst/>
          </a:prstGeom>
          <a:noFill/>
          <a:ln w="9525">
            <a:noFill/>
            <a:miter lim="800000"/>
            <a:headEnd/>
            <a:tailEnd/>
          </a:ln>
        </p:spPr>
      </p:pic>
      <p:pic>
        <p:nvPicPr>
          <p:cNvPr id="14" name="Picture 13" descr="http://t0.gstatic.com/images?q=tbn:ANd9GcRi5ZbwTFetYTSB5hBx5bQii5UAR9-7QpdOAE8OUfXgb2YxhK50"/>
          <p:cNvPicPr>
            <a:picLocks noChangeAspect="1" noChangeArrowheads="1"/>
          </p:cNvPicPr>
          <p:nvPr/>
        </p:nvPicPr>
        <p:blipFill>
          <a:blip r:embed="rId11" cstate="print"/>
          <a:srcRect/>
          <a:stretch>
            <a:fillRect/>
          </a:stretch>
        </p:blipFill>
        <p:spPr bwMode="auto">
          <a:xfrm>
            <a:off x="6732240" y="2852936"/>
            <a:ext cx="2068835" cy="1745664"/>
          </a:xfrm>
          <a:prstGeom prst="rect">
            <a:avLst/>
          </a:prstGeom>
          <a:noFill/>
          <a:ln w="9525">
            <a:noFill/>
            <a:miter lim="800000"/>
            <a:headEnd/>
            <a:tailEnd/>
          </a:ln>
        </p:spPr>
      </p:pic>
      <p:pic>
        <p:nvPicPr>
          <p:cNvPr id="15" name="Picture 5" descr="C:\Users\Meltem\Documents\meltem\projeler\FP7\liyophilizatör.jpg"/>
          <p:cNvPicPr>
            <a:picLocks noChangeAspect="1" noChangeArrowheads="1"/>
          </p:cNvPicPr>
          <p:nvPr/>
        </p:nvPicPr>
        <p:blipFill>
          <a:blip r:embed="rId12" cstate="print"/>
          <a:srcRect l="37938" r="27042" b="8163"/>
          <a:stretch>
            <a:fillRect/>
          </a:stretch>
        </p:blipFill>
        <p:spPr bwMode="auto">
          <a:xfrm>
            <a:off x="2195736" y="4653136"/>
            <a:ext cx="1111276" cy="2044749"/>
          </a:xfrm>
          <a:prstGeom prst="rect">
            <a:avLst/>
          </a:prstGeom>
          <a:noFill/>
          <a:ln w="9525">
            <a:noFill/>
            <a:miter lim="800000"/>
            <a:headEnd/>
            <a:tailEnd/>
          </a:ln>
        </p:spPr>
      </p:pic>
      <p:pic>
        <p:nvPicPr>
          <p:cNvPr id="16" name="Picture 9" descr="http://www.selcukiltek.com/veriler/BiYO_CiHAZLAR/IMG_9713_(600_x_400).jpg"/>
          <p:cNvPicPr>
            <a:picLocks noChangeAspect="1" noChangeArrowheads="1"/>
          </p:cNvPicPr>
          <p:nvPr/>
        </p:nvPicPr>
        <p:blipFill>
          <a:blip r:embed="rId13" cstate="print"/>
          <a:srcRect/>
          <a:stretch>
            <a:fillRect/>
          </a:stretch>
        </p:blipFill>
        <p:spPr bwMode="auto">
          <a:xfrm>
            <a:off x="6336247" y="4797152"/>
            <a:ext cx="2807753" cy="1872158"/>
          </a:xfrm>
          <a:prstGeom prst="rect">
            <a:avLst/>
          </a:prstGeom>
          <a:noFill/>
          <a:ln w="9525">
            <a:noFill/>
            <a:miter lim="800000"/>
            <a:headEnd/>
            <a:tailEnd/>
          </a:ln>
        </p:spPr>
      </p:pic>
      <p:pic>
        <p:nvPicPr>
          <p:cNvPr id="17" name="Picture 2"/>
          <p:cNvPicPr>
            <a:picLocks noChangeAspect="1" noChangeArrowheads="1"/>
          </p:cNvPicPr>
          <p:nvPr/>
        </p:nvPicPr>
        <p:blipFill>
          <a:blip r:embed="rId14" cstate="print"/>
          <a:srcRect/>
          <a:stretch>
            <a:fillRect/>
          </a:stretch>
        </p:blipFill>
        <p:spPr>
          <a:xfrm>
            <a:off x="3563888" y="4941168"/>
            <a:ext cx="2587078" cy="1341338"/>
          </a:xfrm>
          <a:prstGeom prst="rect">
            <a:avLst/>
          </a:prstGeom>
        </p:spPr>
      </p:pic>
    </p:spTree>
    <p:extLst>
      <p:ext uri="{BB962C8B-B14F-4D97-AF65-F5344CB8AC3E}">
        <p14:creationId xmlns:p14="http://schemas.microsoft.com/office/powerpoint/2010/main" val="81961838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247852" y="0"/>
            <a:ext cx="896148" cy="620688"/>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t="-185" r="4201"/>
          <a:stretch>
            <a:fillRect/>
          </a:stretch>
        </p:blipFill>
        <p:spPr bwMode="auto">
          <a:xfrm>
            <a:off x="0" y="0"/>
            <a:ext cx="728133" cy="819150"/>
          </a:xfrm>
          <a:prstGeom prst="rect">
            <a:avLst/>
          </a:prstGeom>
          <a:noFill/>
          <a:ln w="9525">
            <a:noFill/>
            <a:miter lim="800000"/>
            <a:headEnd/>
            <a:tailEnd/>
          </a:ln>
        </p:spPr>
      </p:pic>
      <p:pic>
        <p:nvPicPr>
          <p:cNvPr id="9933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8568" y="599649"/>
            <a:ext cx="7729283" cy="622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8433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247852" y="0"/>
            <a:ext cx="896148" cy="620688"/>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t="-185" r="4201"/>
          <a:stretch>
            <a:fillRect/>
          </a:stretch>
        </p:blipFill>
        <p:spPr bwMode="auto">
          <a:xfrm>
            <a:off x="0" y="0"/>
            <a:ext cx="728133" cy="819150"/>
          </a:xfrm>
          <a:prstGeom prst="rect">
            <a:avLst/>
          </a:prstGeom>
          <a:noFill/>
          <a:ln w="9525">
            <a:noFill/>
            <a:miter lim="800000"/>
            <a:headEnd/>
            <a:tailEnd/>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202" y="5595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o"/>
          <p:cNvGraphicFramePr>
            <a:graphicFrameLocks noGrp="1"/>
          </p:cNvGraphicFramePr>
          <p:nvPr>
            <p:extLst>
              <p:ext uri="{D42A27DB-BD31-4B8C-83A1-F6EECF244321}">
                <p14:modId xmlns:p14="http://schemas.microsoft.com/office/powerpoint/2010/main" val="2061342218"/>
              </p:ext>
            </p:extLst>
          </p:nvPr>
        </p:nvGraphicFramePr>
        <p:xfrm>
          <a:off x="414344" y="633380"/>
          <a:ext cx="8316416" cy="5608320"/>
        </p:xfrm>
        <a:graphic>
          <a:graphicData uri="http://schemas.openxmlformats.org/drawingml/2006/table">
            <a:tbl>
              <a:tblPr/>
              <a:tblGrid>
                <a:gridCol w="116160"/>
                <a:gridCol w="8200256"/>
              </a:tblGrid>
              <a:tr h="127567">
                <a:tc gridSpan="2">
                  <a:txBody>
                    <a:bodyPr/>
                    <a:lstStyle/>
                    <a:p>
                      <a:pPr marL="0" algn="ctr">
                        <a:lnSpc>
                          <a:spcPct val="100000"/>
                        </a:lnSpc>
                        <a:spcBef>
                          <a:spcPts val="0"/>
                        </a:spcBef>
                        <a:spcAft>
                          <a:spcPts val="0"/>
                        </a:spcAft>
                      </a:pPr>
                      <a:r>
                        <a:rPr lang="tr-TR" sz="2400" b="1" spc="60" dirty="0">
                          <a:latin typeface="Calibri"/>
                          <a:ea typeface="Calibri"/>
                          <a:cs typeface="Calibri"/>
                        </a:rPr>
                        <a:t>INFRASTRUCTURES &amp; EQUIPMENT</a:t>
                      </a:r>
                      <a:endParaRPr lang="tr-TR" sz="2400" dirty="0">
                        <a:latin typeface="Calibri"/>
                        <a:ea typeface="Calibri"/>
                        <a:cs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27567">
                <a:tc>
                  <a:txBody>
                    <a:bodyPr/>
                    <a:lstStyle/>
                    <a:p>
                      <a:pPr marL="0" algn="ctr">
                        <a:lnSpc>
                          <a:spcPct val="100000"/>
                        </a:lnSpc>
                        <a:spcBef>
                          <a:spcPts val="0"/>
                        </a:spcBef>
                        <a:spcAft>
                          <a:spcPts val="0"/>
                        </a:spcAft>
                      </a:pPr>
                      <a:endParaRPr lang="tr-TR" sz="1800" dirty="0">
                        <a:latin typeface="Calibri"/>
                        <a:ea typeface="Calibri"/>
                        <a:cs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tr-TR" sz="2400" b="1" dirty="0" err="1">
                          <a:latin typeface="Calibri"/>
                          <a:ea typeface="Calibri"/>
                          <a:cs typeface="Calibri"/>
                        </a:rPr>
                        <a:t>Biotechnology</a:t>
                      </a:r>
                      <a:endParaRPr lang="tr-TR" sz="2400" dirty="0">
                        <a:latin typeface="Calibri"/>
                        <a:ea typeface="Calibri"/>
                        <a:cs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865">
                <a:tc>
                  <a:txBody>
                    <a:bodyPr/>
                    <a:lstStyle/>
                    <a:p>
                      <a:pPr marL="0" lvl="0" indent="-342900" algn="just">
                        <a:lnSpc>
                          <a:spcPct val="100000"/>
                        </a:lnSpc>
                        <a:spcBef>
                          <a:spcPts val="0"/>
                        </a:spcBef>
                        <a:spcAft>
                          <a:spcPts val="0"/>
                        </a:spcAft>
                        <a:buFont typeface="Wingdings"/>
                        <a:buChar char=""/>
                      </a:pPr>
                      <a:endParaRPr lang="tr-TR" sz="1600" dirty="0">
                        <a:latin typeface="Calibri"/>
                        <a:ea typeface="Calibri"/>
                        <a:cs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Cell culture facilities (</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Real-time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cell</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analysis</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system</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sterile cabin</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et</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 incubators, microscopes, ELISA reader, centrifuge etc.)</a:t>
                      </a: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smtClean="0">
                        <a:ln>
                          <a:noFill/>
                        </a:ln>
                        <a:solidFill>
                          <a:schemeClr val="tx1"/>
                        </a:solidFill>
                        <a:effectLst/>
                        <a:latin typeface="Arial Narrow" panose="020B0606020202030204" pitchFamily="34" charset="0"/>
                        <a:ea typeface="Calibri" pitchFamily="34" charset="0"/>
                        <a:cs typeface="Times New Roman" pitchFamily="18"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Molecular genetics laboratory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Microarray</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system</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RT-PCR, </a:t>
                      </a:r>
                      <a:r>
                        <a:rPr kumimoji="0" lang="en-US"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bioanalyzer</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en-US"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nanodrop</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a:t>
                      </a: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Bioactive compound preparation laboratory (</a:t>
                      </a:r>
                      <a:r>
                        <a:rPr kumimoji="0" lang="en-US"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ultrasonicator</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en-US"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homogenizator</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 freeze dryer, vacuum centrifuge</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ultrasantrifuge</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a:t>
                      </a: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Fluorescent technology (Flow cytometer/ cell sorter</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Confocal</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microscope</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a:t>
                      </a: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fluorescent spectrophotometer, fluorescent microscope)</a:t>
                      </a: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Arial Narrow" panose="020B0606020202030204" pitchFamily="34" charset="0"/>
                          <a:cs typeface="Calibri" pitchFamily="34" charset="0"/>
                        </a:rPr>
                        <a:t>Microbial biotechnology laboratory (5L bioreactor, sterile cabin, incubators, shakers, centrifuge etc.) </a:t>
                      </a: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Plant</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Biotechnology</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laboratory</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Plant</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conditioning</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cabinet</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 sterile </a:t>
                      </a:r>
                      <a:r>
                        <a:rPr kumimoji="0" lang="tr-TR" sz="2000" b="0" i="0" u="none" strike="noStrike" cap="none" normalizeH="0" baseline="0" dirty="0" err="1" smtClean="0">
                          <a:ln>
                            <a:noFill/>
                          </a:ln>
                          <a:solidFill>
                            <a:schemeClr val="tx1"/>
                          </a:solidFill>
                          <a:effectLst/>
                          <a:latin typeface="Arial Narrow" panose="020B0606020202030204" pitchFamily="34" charset="0"/>
                          <a:cs typeface="Calibri" pitchFamily="34" charset="0"/>
                        </a:rPr>
                        <a:t>cabinet</a:t>
                      </a:r>
                      <a:r>
                        <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rPr>
                        <a:t>..)</a:t>
                      </a:r>
                    </a:p>
                    <a:p>
                      <a:pPr marL="0" marR="0" lvl="0" indent="-216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tr-TR" sz="2000" b="0" i="0" u="none" strike="noStrike" cap="none" normalizeH="0" baseline="0" dirty="0" smtClean="0">
                        <a:ln>
                          <a:noFill/>
                        </a:ln>
                        <a:solidFill>
                          <a:schemeClr val="tx1"/>
                        </a:solidFill>
                        <a:effectLst/>
                        <a:latin typeface="Arial Narrow" panose="020B0606020202030204" pitchFamily="34" charset="0"/>
                        <a:cs typeface="Calibri" pitchFamily="34" charset="0"/>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87340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247852" y="0"/>
            <a:ext cx="896148" cy="620688"/>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t="-185" r="4201"/>
          <a:stretch>
            <a:fillRect/>
          </a:stretch>
        </p:blipFill>
        <p:spPr bwMode="auto">
          <a:xfrm>
            <a:off x="0" y="0"/>
            <a:ext cx="728133" cy="819150"/>
          </a:xfrm>
          <a:prstGeom prst="rect">
            <a:avLst/>
          </a:prstGeom>
          <a:noFill/>
          <a:ln w="9525">
            <a:noFill/>
            <a:miter lim="800000"/>
            <a:headEnd/>
            <a:tailEnd/>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202" y="5595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8 Resim" descr="zade11.jpg"/>
          <p:cNvPicPr>
            <a:picLocks noChangeAspect="1"/>
          </p:cNvPicPr>
          <p:nvPr/>
        </p:nvPicPr>
        <p:blipFill>
          <a:blip r:embed="rId6">
            <a:extLst>
              <a:ext uri="{28A0092B-C50C-407E-A947-70E740481C1C}">
                <a14:useLocalDpi xmlns:a14="http://schemas.microsoft.com/office/drawing/2010/main" val="0"/>
              </a:ext>
            </a:extLst>
          </a:blip>
          <a:srcRect b="9225"/>
          <a:stretch>
            <a:fillRect/>
          </a:stretch>
        </p:blipFill>
        <p:spPr bwMode="auto">
          <a:xfrm>
            <a:off x="4139952" y="1576388"/>
            <a:ext cx="5004048"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çerik Yer Tutucusu 3"/>
          <p:cNvSpPr>
            <a:spLocks noGrp="1"/>
          </p:cNvSpPr>
          <p:nvPr>
            <p:ph sz="half" idx="1"/>
          </p:nvPr>
        </p:nvSpPr>
        <p:spPr>
          <a:xfrm>
            <a:off x="101600" y="1461295"/>
            <a:ext cx="3937000" cy="4356100"/>
          </a:xfrm>
        </p:spPr>
        <p:txBody>
          <a:bodyPr/>
          <a:lstStyle/>
          <a:p>
            <a:pPr marL="0" indent="0">
              <a:buNone/>
            </a:pPr>
            <a:r>
              <a:rPr lang="tr-TR" altLang="tr-TR" sz="2000" b="1" dirty="0" smtClean="0"/>
              <a:t>FDA, EP, GMP </a:t>
            </a:r>
            <a:r>
              <a:rPr lang="tr-TR" altLang="tr-TR" sz="2000" b="1" dirty="0" err="1" smtClean="0"/>
              <a:t>Standars</a:t>
            </a:r>
            <a:endParaRPr lang="tr-TR" altLang="tr-TR" sz="2000" b="1" dirty="0" smtClean="0"/>
          </a:p>
          <a:p>
            <a:r>
              <a:rPr lang="tr-TR" altLang="tr-TR" sz="2000" dirty="0" err="1" smtClean="0"/>
              <a:t>Clean</a:t>
            </a:r>
            <a:r>
              <a:rPr lang="tr-TR" altLang="tr-TR" sz="2000" dirty="0" smtClean="0"/>
              <a:t> </a:t>
            </a:r>
            <a:r>
              <a:rPr lang="tr-TR" altLang="tr-TR" sz="2000" dirty="0" err="1" smtClean="0"/>
              <a:t>rooms</a:t>
            </a:r>
            <a:r>
              <a:rPr lang="tr-TR" altLang="tr-TR" sz="2000" dirty="0" smtClean="0"/>
              <a:t> </a:t>
            </a:r>
          </a:p>
          <a:p>
            <a:r>
              <a:rPr lang="tr-TR" altLang="tr-TR" sz="2000" dirty="0" err="1" smtClean="0"/>
              <a:t>Soft</a:t>
            </a:r>
            <a:r>
              <a:rPr lang="tr-TR" altLang="tr-TR" sz="2000" dirty="0" smtClean="0"/>
              <a:t> </a:t>
            </a:r>
            <a:r>
              <a:rPr lang="tr-TR" altLang="tr-TR" sz="2000" dirty="0" err="1" smtClean="0"/>
              <a:t>gelatin</a:t>
            </a:r>
            <a:r>
              <a:rPr lang="tr-TR" altLang="tr-TR" sz="2000" dirty="0" smtClean="0"/>
              <a:t> </a:t>
            </a:r>
            <a:r>
              <a:rPr lang="tr-TR" altLang="tr-TR" sz="2000" dirty="0" err="1" smtClean="0"/>
              <a:t>capsules</a:t>
            </a:r>
            <a:r>
              <a:rPr lang="tr-TR" altLang="tr-TR" sz="2000" dirty="0" smtClean="0"/>
              <a:t> </a:t>
            </a:r>
            <a:r>
              <a:rPr lang="tr-TR" altLang="tr-TR" sz="2000" dirty="0" err="1" smtClean="0"/>
              <a:t>production</a:t>
            </a:r>
            <a:r>
              <a:rPr lang="tr-TR" altLang="tr-TR" sz="2000" dirty="0" smtClean="0"/>
              <a:t>  </a:t>
            </a:r>
          </a:p>
          <a:p>
            <a:r>
              <a:rPr lang="tr-TR" altLang="tr-TR" sz="2000" dirty="0" err="1" smtClean="0"/>
              <a:t>Blistering</a:t>
            </a:r>
            <a:r>
              <a:rPr lang="tr-TR" altLang="tr-TR" sz="2000" dirty="0" smtClean="0"/>
              <a:t>, </a:t>
            </a:r>
            <a:r>
              <a:rPr lang="tr-TR" altLang="tr-TR" sz="2000" dirty="0" err="1" smtClean="0"/>
              <a:t>Filling</a:t>
            </a:r>
            <a:r>
              <a:rPr lang="tr-TR" altLang="tr-TR" sz="2000" dirty="0" smtClean="0"/>
              <a:t>, </a:t>
            </a:r>
            <a:r>
              <a:rPr lang="tr-TR" altLang="tr-TR" sz="2000" dirty="0" err="1" smtClean="0"/>
              <a:t>Bottling</a:t>
            </a:r>
            <a:r>
              <a:rPr lang="tr-TR" altLang="tr-TR" sz="2000" dirty="0" smtClean="0"/>
              <a:t>  </a:t>
            </a:r>
            <a:r>
              <a:rPr lang="tr-TR" altLang="tr-TR" sz="2000" dirty="0" err="1" smtClean="0"/>
              <a:t>line</a:t>
            </a:r>
            <a:r>
              <a:rPr lang="tr-TR" altLang="tr-TR" sz="2000" dirty="0" smtClean="0"/>
              <a:t> </a:t>
            </a:r>
          </a:p>
          <a:p>
            <a:r>
              <a:rPr lang="tr-TR" sz="2000" dirty="0" smtClean="0"/>
              <a:t>Liquid, </a:t>
            </a:r>
            <a:r>
              <a:rPr lang="tr-TR" sz="2000" dirty="0" err="1" smtClean="0"/>
              <a:t>solid</a:t>
            </a:r>
            <a:r>
              <a:rPr lang="tr-TR" sz="2000" dirty="0" smtClean="0"/>
              <a:t> </a:t>
            </a:r>
            <a:r>
              <a:rPr lang="tr-TR" sz="2000" dirty="0" err="1" smtClean="0"/>
              <a:t>production</a:t>
            </a:r>
            <a:endParaRPr lang="tr-TR" sz="2000" dirty="0" smtClean="0"/>
          </a:p>
          <a:p>
            <a:r>
              <a:rPr lang="tr-TR" sz="2000" dirty="0" smtClean="0"/>
              <a:t>Hard </a:t>
            </a:r>
            <a:r>
              <a:rPr lang="tr-TR" sz="2000" dirty="0" err="1" smtClean="0"/>
              <a:t>capsules</a:t>
            </a:r>
            <a:r>
              <a:rPr lang="tr-TR" sz="2000" dirty="0" smtClean="0"/>
              <a:t> </a:t>
            </a:r>
            <a:endParaRPr lang="tr-TR" sz="2000" dirty="0"/>
          </a:p>
          <a:p>
            <a:endParaRPr lang="tr-TR" altLang="tr-TR" dirty="0" smtClean="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2676" y="3819096"/>
            <a:ext cx="4965700" cy="303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187624" y="819150"/>
            <a:ext cx="6095836" cy="461665"/>
          </a:xfrm>
          <a:prstGeom prst="rect">
            <a:avLst/>
          </a:prstGeom>
          <a:noFill/>
        </p:spPr>
        <p:txBody>
          <a:bodyPr wrap="none" rtlCol="0">
            <a:spAutoFit/>
          </a:bodyPr>
          <a:lstStyle/>
          <a:p>
            <a:r>
              <a:rPr lang="tr-TR" sz="2400" b="1" dirty="0" smtClean="0">
                <a:solidFill>
                  <a:srgbClr val="0070C0"/>
                </a:solidFill>
              </a:rPr>
              <a:t>Doğal Ürünler Uygulama ve Araştırma Merkezi</a:t>
            </a:r>
            <a:endParaRPr lang="tr-TR" sz="2400" b="1" dirty="0">
              <a:solidFill>
                <a:srgbClr val="0070C0"/>
              </a:solidFill>
            </a:endParaRPr>
          </a:p>
        </p:txBody>
      </p:sp>
    </p:spTree>
    <p:extLst>
      <p:ext uri="{BB962C8B-B14F-4D97-AF65-F5344CB8AC3E}">
        <p14:creationId xmlns:p14="http://schemas.microsoft.com/office/powerpoint/2010/main" val="224404886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cstate="print"/>
          <a:srcRect/>
          <a:stretch>
            <a:fillRect/>
          </a:stretch>
        </p:blipFill>
        <p:spPr bwMode="auto">
          <a:xfrm>
            <a:off x="8247852" y="0"/>
            <a:ext cx="896148" cy="620688"/>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t="-185" r="4201"/>
          <a:stretch>
            <a:fillRect/>
          </a:stretch>
        </p:blipFill>
        <p:spPr bwMode="auto">
          <a:xfrm>
            <a:off x="0" y="0"/>
            <a:ext cx="728133" cy="819150"/>
          </a:xfrm>
          <a:prstGeom prst="rect">
            <a:avLst/>
          </a:prstGeom>
          <a:noFill/>
          <a:ln w="9525">
            <a:noFill/>
            <a:miter lim="800000"/>
            <a:headEnd/>
            <a:tailEnd/>
          </a:ln>
        </p:spPr>
      </p:pic>
      <p:pic>
        <p:nvPicPr>
          <p:cNvPr id="98308" name="Picture 4" descr="D:\my docs\projects\DPT\Dogal Urunler\resimler\20150404_114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348879"/>
            <a:ext cx="3816424" cy="2146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my docs\projects\DPT\Dogal Urunler\resimler\20150404_1148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843808"/>
            <a:ext cx="87157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my docs\projects\DPT\Dogal Urunler\resimler\20150404_1150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9391" y="2330744"/>
            <a:ext cx="3880903" cy="21830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my docs\projects\DPT\Dogal Urunler\resimler\20150404_1145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616" y="4581127"/>
            <a:ext cx="3840428" cy="21602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my docs\projects\DPT\Dogal Urunler\resimler\20150404_11454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9391" y="4635494"/>
            <a:ext cx="3793365" cy="213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401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cstate="print"/>
          <a:srcRect/>
          <a:stretch>
            <a:fillRect/>
          </a:stretch>
        </p:blipFill>
        <p:spPr bwMode="auto">
          <a:xfrm>
            <a:off x="8247852" y="0"/>
            <a:ext cx="896148" cy="620688"/>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t="-185" r="4201"/>
          <a:stretch>
            <a:fillRect/>
          </a:stretch>
        </p:blipFill>
        <p:spPr bwMode="auto">
          <a:xfrm>
            <a:off x="0" y="0"/>
            <a:ext cx="728133" cy="819150"/>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202" y="5595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4" y="1784178"/>
            <a:ext cx="87630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52" y="501317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779" y="4975053"/>
            <a:ext cx="3491294" cy="144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0135" y="5013176"/>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843808" y="6424868"/>
            <a:ext cx="2434513" cy="369332"/>
          </a:xfrm>
          <a:prstGeom prst="rect">
            <a:avLst/>
          </a:prstGeom>
        </p:spPr>
        <p:txBody>
          <a:bodyPr wrap="none">
            <a:spAutoFit/>
          </a:bodyPr>
          <a:lstStyle/>
          <a:p>
            <a:r>
              <a:rPr lang="tr-TR" dirty="0"/>
              <a:t>http://www.kbm.org.tr/</a:t>
            </a:r>
          </a:p>
        </p:txBody>
      </p:sp>
      <p:pic>
        <p:nvPicPr>
          <p:cNvPr id="10035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3" y="819150"/>
            <a:ext cx="8688073" cy="104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75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cstate="print"/>
          <a:srcRect/>
          <a:stretch>
            <a:fillRect/>
          </a:stretch>
        </p:blipFill>
        <p:spPr bwMode="auto">
          <a:xfrm>
            <a:off x="0" y="0"/>
            <a:ext cx="9215760" cy="10763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19931" y="-5360"/>
            <a:ext cx="809238" cy="8513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3505854" y="44386"/>
            <a:ext cx="748029" cy="662152"/>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702" y="103614"/>
            <a:ext cx="547587" cy="5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cstate="print"/>
          <a:srcRect/>
          <a:stretch>
            <a:fillRect/>
          </a:stretch>
        </p:blipFill>
        <p:spPr bwMode="auto">
          <a:xfrm>
            <a:off x="403006" y="923925"/>
            <a:ext cx="8401050" cy="5934075"/>
          </a:xfrm>
          <a:prstGeom prst="rect">
            <a:avLst/>
          </a:prstGeom>
          <a:noFill/>
          <a:ln w="9525">
            <a:noFill/>
            <a:miter lim="800000"/>
            <a:headEnd/>
            <a:tailEnd/>
          </a:ln>
        </p:spPr>
      </p:pic>
    </p:spTree>
    <p:extLst>
      <p:ext uri="{BB962C8B-B14F-4D97-AF65-F5344CB8AC3E}">
        <p14:creationId xmlns:p14="http://schemas.microsoft.com/office/powerpoint/2010/main" val="37669701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33" y="2193925"/>
            <a:ext cx="6667500" cy="368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4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393" y="1536700"/>
            <a:ext cx="4213309" cy="40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744"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1876399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4" y="1076325"/>
            <a:ext cx="8893969"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ol Ok 2"/>
          <p:cNvSpPr/>
          <p:nvPr/>
        </p:nvSpPr>
        <p:spPr bwMode="auto">
          <a:xfrm>
            <a:off x="5749495" y="2806700"/>
            <a:ext cx="1444311" cy="228600"/>
          </a:xfrm>
          <a:prstGeom prst="left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233"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42094076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064025875"/>
              </p:ext>
            </p:extLst>
          </p:nvPr>
        </p:nvGraphicFramePr>
        <p:xfrm>
          <a:off x="1053909" y="3012725"/>
          <a:ext cx="7323306" cy="371524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56721" y="957571"/>
            <a:ext cx="8606913" cy="2031325"/>
          </a:xfrm>
          <a:prstGeom prst="rect">
            <a:avLst/>
          </a:prstGeom>
        </p:spPr>
        <p:txBody>
          <a:bodyPr wrap="square">
            <a:spAutoFit/>
          </a:bodyPr>
          <a:lstStyle/>
          <a:p>
            <a:r>
              <a:rPr lang="en-GB" b="1" dirty="0" smtClean="0">
                <a:solidFill>
                  <a:srgbClr val="FF0000"/>
                </a:solidFill>
              </a:rPr>
              <a:t>September 2015</a:t>
            </a:r>
          </a:p>
          <a:p>
            <a:endParaRPr lang="en-GB" dirty="0" smtClean="0"/>
          </a:p>
          <a:p>
            <a:pPr algn="just"/>
            <a:r>
              <a:rPr lang="en-GB" dirty="0" smtClean="0"/>
              <a:t>In </a:t>
            </a:r>
            <a:r>
              <a:rPr lang="en-GB" dirty="0"/>
              <a:t>total, 260 submitted proposals were collected on 08 September 2015. In addition, 131 other proposals were registered but not submitted. </a:t>
            </a:r>
            <a:endParaRPr lang="tr-TR" dirty="0"/>
          </a:p>
          <a:p>
            <a:r>
              <a:rPr lang="en-GB" dirty="0"/>
              <a:t> </a:t>
            </a:r>
            <a:endParaRPr lang="tr-TR" dirty="0"/>
          </a:p>
          <a:p>
            <a:pPr algn="just"/>
            <a:r>
              <a:rPr lang="en-GB" dirty="0"/>
              <a:t>These proposals were submitted by proposers based in 33 different COST countries. </a:t>
            </a:r>
            <a:endParaRPr lang="tr-TR" dirty="0"/>
          </a:p>
        </p:txBody>
      </p:sp>
      <p:pic>
        <p:nvPicPr>
          <p:cNvPr id="11"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256"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2384257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7490" y="1286638"/>
            <a:ext cx="8177345" cy="5360269"/>
          </a:xfrm>
          <a:prstGeom prst="rect">
            <a:avLst/>
          </a:prstGeom>
        </p:spPr>
      </p:pic>
      <p:pic>
        <p:nvPicPr>
          <p:cNvPr id="10" name="Picture 5"/>
          <p:cNvPicPr>
            <a:picLocks noChangeAspect="1" noChangeArrowheads="1"/>
          </p:cNvPicPr>
          <p:nvPr/>
        </p:nvPicPr>
        <p:blipFill>
          <a:blip r:embed="rId4" cstate="print"/>
          <a:srcRect/>
          <a:stretch>
            <a:fillRect/>
          </a:stretch>
        </p:blipFill>
        <p:spPr bwMode="auto">
          <a:xfrm>
            <a:off x="310768" y="0"/>
            <a:ext cx="8728517" cy="987858"/>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233" y="0"/>
            <a:ext cx="712045" cy="70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906" y="0"/>
            <a:ext cx="818493" cy="909310"/>
          </a:xfrm>
          <a:prstGeom prst="rect">
            <a:avLst/>
          </a:prstGeom>
        </p:spPr>
      </p:pic>
    </p:spTree>
    <p:extLst>
      <p:ext uri="{BB962C8B-B14F-4D97-AF65-F5344CB8AC3E}">
        <p14:creationId xmlns:p14="http://schemas.microsoft.com/office/powerpoint/2010/main" val="36749126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13379</TotalTime>
  <Words>3050</Words>
  <Application>Microsoft Macintosh PowerPoint</Application>
  <PresentationFormat>On-screen Show (4:3)</PresentationFormat>
  <Paragraphs>420</Paragraphs>
  <Slides>59</Slides>
  <Notes>55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W.T.S. Huck</dc:creator>
  <cp:lastModifiedBy>Mustafa Ersoz</cp:lastModifiedBy>
  <cp:revision>647</cp:revision>
  <dcterms:created xsi:type="dcterms:W3CDTF">2003-02-11T15:16:42Z</dcterms:created>
  <dcterms:modified xsi:type="dcterms:W3CDTF">2016-07-30T20:04:30Z</dcterms:modified>
</cp:coreProperties>
</file>